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33"/>
  </p:notesMasterIdLst>
  <p:sldIdLst>
    <p:sldId id="685" r:id="rId7"/>
    <p:sldId id="347" r:id="rId8"/>
    <p:sldId id="605" r:id="rId9"/>
    <p:sldId id="579" r:id="rId10"/>
    <p:sldId id="348" r:id="rId11"/>
    <p:sldId id="358" r:id="rId12"/>
    <p:sldId id="350" r:id="rId13"/>
    <p:sldId id="550" r:id="rId14"/>
    <p:sldId id="603" r:id="rId15"/>
    <p:sldId id="606" r:id="rId16"/>
    <p:sldId id="604" r:id="rId17"/>
    <p:sldId id="549" r:id="rId18"/>
    <p:sldId id="557" r:id="rId19"/>
    <p:sldId id="360" r:id="rId20"/>
    <p:sldId id="556" r:id="rId21"/>
    <p:sldId id="607" r:id="rId22"/>
    <p:sldId id="608" r:id="rId23"/>
    <p:sldId id="548" r:id="rId24"/>
    <p:sldId id="354" r:id="rId25"/>
    <p:sldId id="355" r:id="rId26"/>
    <p:sldId id="356" r:id="rId27"/>
    <p:sldId id="609" r:id="rId28"/>
    <p:sldId id="359" r:id="rId29"/>
    <p:sldId id="363" r:id="rId30"/>
    <p:sldId id="364" r:id="rId31"/>
    <p:sldId id="442"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3360B3-81AC-9548-82C8-301C89653B51}" v="1" dt="2024-08-21T04:40:46.1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21" autoAdjust="0"/>
    <p:restoredTop sz="95677" autoAdjust="0"/>
  </p:normalViewPr>
  <p:slideViewPr>
    <p:cSldViewPr snapToGrid="0">
      <p:cViewPr varScale="1">
        <p:scale>
          <a:sx n="115" d="100"/>
          <a:sy n="115" d="100"/>
        </p:scale>
        <p:origin x="1288" y="20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microsoft.com/office/2015/10/relationships/revisionInfo" Target="revisionInfo.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7C3360B3-81AC-9548-82C8-301C89653B51}"/>
    <pc:docChg chg="addSld delSld modSld">
      <pc:chgData name="Farhana Choudhury" userId="8bfadc28-a633-41a8-aacf-e9b58948d589" providerId="ADAL" clId="{7C3360B3-81AC-9548-82C8-301C89653B51}" dt="2024-08-21T04:40:54.643" v="21" actId="20577"/>
      <pc:docMkLst>
        <pc:docMk/>
      </pc:docMkLst>
      <pc:sldChg chg="del">
        <pc:chgData name="Farhana Choudhury" userId="8bfadc28-a633-41a8-aacf-e9b58948d589" providerId="ADAL" clId="{7C3360B3-81AC-9548-82C8-301C89653B51}" dt="2024-08-21T04:40:47.459" v="1" actId="2696"/>
        <pc:sldMkLst>
          <pc:docMk/>
          <pc:sldMk cId="79267661" sldId="582"/>
        </pc:sldMkLst>
      </pc:sldChg>
      <pc:sldChg chg="modSp add mod">
        <pc:chgData name="Farhana Choudhury" userId="8bfadc28-a633-41a8-aacf-e9b58948d589" providerId="ADAL" clId="{7C3360B3-81AC-9548-82C8-301C89653B51}" dt="2024-08-21T04:40:54.643" v="21" actId="20577"/>
        <pc:sldMkLst>
          <pc:docMk/>
          <pc:sldMk cId="106874089" sldId="685"/>
        </pc:sldMkLst>
        <pc:spChg chg="mod">
          <ac:chgData name="Farhana Choudhury" userId="8bfadc28-a633-41a8-aacf-e9b58948d589" providerId="ADAL" clId="{7C3360B3-81AC-9548-82C8-301C89653B51}" dt="2024-08-21T04:40:54.643" v="21" actId="20577"/>
          <ac:spMkLst>
            <pc:docMk/>
            <pc:sldMk cId="106874089" sldId="685"/>
            <ac:spMk id="5" creationId="{EA752CF1-41DC-B946-BC99-68C5CC88CB85}"/>
          </ac:spMkLst>
        </pc:spChg>
      </pc:sldChg>
    </pc:docChg>
  </pc:docChgLst>
  <pc:docChgLst>
    <pc:chgData name="Farhana Choudhury" userId="8bfadc28-a633-41a8-aacf-e9b58948d589" providerId="ADAL" clId="{B8C16638-3115-3F4D-AF3F-7FD3BDF10A02}"/>
    <pc:docChg chg="custSel addSld delSld modSld sldOrd">
      <pc:chgData name="Farhana Choudhury" userId="8bfadc28-a633-41a8-aacf-e9b58948d589" providerId="ADAL" clId="{B8C16638-3115-3F4D-AF3F-7FD3BDF10A02}" dt="2022-07-06T08:28:26.123" v="7" actId="478"/>
      <pc:docMkLst>
        <pc:docMk/>
      </pc:docMkLst>
      <pc:sldChg chg="delSp modSp mod">
        <pc:chgData name="Farhana Choudhury" userId="8bfadc28-a633-41a8-aacf-e9b58948d589" providerId="ADAL" clId="{B8C16638-3115-3F4D-AF3F-7FD3BDF10A02}" dt="2022-07-06T08:28:14.171" v="5" actId="478"/>
        <pc:sldMkLst>
          <pc:docMk/>
          <pc:sldMk cId="1066841171" sldId="350"/>
        </pc:sldMkLst>
        <pc:spChg chg="mod">
          <ac:chgData name="Farhana Choudhury" userId="8bfadc28-a633-41a8-aacf-e9b58948d589" providerId="ADAL" clId="{B8C16638-3115-3F4D-AF3F-7FD3BDF10A02}" dt="2022-07-06T08:27:59.076" v="1"/>
          <ac:spMkLst>
            <pc:docMk/>
            <pc:sldMk cId="1066841171" sldId="350"/>
            <ac:spMk id="11266" creationId="{72F02057-912D-46EF-8DE6-02CD24174A11}"/>
          </ac:spMkLst>
        </pc:spChg>
        <pc:spChg chg="mod">
          <ac:chgData name="Farhana Choudhury" userId="8bfadc28-a633-41a8-aacf-e9b58948d589" providerId="ADAL" clId="{B8C16638-3115-3F4D-AF3F-7FD3BDF10A02}" dt="2022-07-06T08:27:59.076" v="1"/>
          <ac:spMkLst>
            <pc:docMk/>
            <pc:sldMk cId="1066841171" sldId="350"/>
            <ac:spMk id="11267" creationId="{8FC843AB-5A85-43C4-8225-653D62929B8E}"/>
          </ac:spMkLst>
        </pc:spChg>
        <pc:grpChg chg="mod">
          <ac:chgData name="Farhana Choudhury" userId="8bfadc28-a633-41a8-aacf-e9b58948d589" providerId="ADAL" clId="{B8C16638-3115-3F4D-AF3F-7FD3BDF10A02}" dt="2022-07-06T08:27:59.076" v="1"/>
          <ac:grpSpMkLst>
            <pc:docMk/>
            <pc:sldMk cId="1066841171" sldId="350"/>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1066841171" sldId="350"/>
            <ac:graphicFrameMk id="11268" creationId="{691E6EF4-CCE1-46C9-99F9-9124BDD5B632}"/>
          </ac:graphicFrameMkLst>
        </pc:graphicFrameChg>
        <pc:inkChg chg="del mod">
          <ac:chgData name="Farhana Choudhury" userId="8bfadc28-a633-41a8-aacf-e9b58948d589" providerId="ADAL" clId="{B8C16638-3115-3F4D-AF3F-7FD3BDF10A02}" dt="2022-07-06T08:28:14.171" v="5" actId="478"/>
          <ac:inkMkLst>
            <pc:docMk/>
            <pc:sldMk cId="1066841171" sldId="350"/>
            <ac:inkMk id="2" creationId="{0B48BEC8-9337-5547-AB6C-016EF33C0332}"/>
          </ac:inkMkLst>
        </pc:inkChg>
      </pc:sldChg>
      <pc:sldChg chg="delSp mod">
        <pc:chgData name="Farhana Choudhury" userId="8bfadc28-a633-41a8-aacf-e9b58948d589" providerId="ADAL" clId="{B8C16638-3115-3F4D-AF3F-7FD3BDF10A02}" dt="2022-07-06T08:28:26.123" v="7" actId="478"/>
        <pc:sldMkLst>
          <pc:docMk/>
          <pc:sldMk cId="549333985" sldId="360"/>
        </pc:sldMkLst>
        <pc:inkChg chg="del">
          <ac:chgData name="Farhana Choudhury" userId="8bfadc28-a633-41a8-aacf-e9b58948d589" providerId="ADAL" clId="{B8C16638-3115-3F4D-AF3F-7FD3BDF10A02}" dt="2022-07-06T08:28:26.123" v="7" actId="478"/>
          <ac:inkMkLst>
            <pc:docMk/>
            <pc:sldMk cId="549333985" sldId="360"/>
            <ac:inkMk id="2" creationId="{19A98DB2-3E75-FF4F-88E8-DC43647D2F19}"/>
          </ac:inkMkLst>
        </pc:inkChg>
      </pc:sldChg>
      <pc:sldChg chg="modSp">
        <pc:chgData name="Farhana Choudhury" userId="8bfadc28-a633-41a8-aacf-e9b58948d589" providerId="ADAL" clId="{B8C16638-3115-3F4D-AF3F-7FD3BDF10A02}" dt="2022-07-06T08:27:59.076" v="1"/>
        <pc:sldMkLst>
          <pc:docMk/>
          <pc:sldMk cId="2536494886" sldId="550"/>
        </pc:sldMkLst>
        <pc:grpChg chg="mod">
          <ac:chgData name="Farhana Choudhury" userId="8bfadc28-a633-41a8-aacf-e9b58948d589" providerId="ADAL" clId="{B8C16638-3115-3F4D-AF3F-7FD3BDF10A02}" dt="2022-07-06T08:27:59.076" v="1"/>
          <ac:grpSpMkLst>
            <pc:docMk/>
            <pc:sldMk cId="2536494886" sldId="550"/>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2536494886" sldId="550"/>
            <ac:graphicFrameMk id="4" creationId="{BC05BCAB-9205-49E5-B0DC-53CBABAD5A30}"/>
          </ac:graphicFrameMkLst>
        </pc:graphicFrameChg>
        <pc:graphicFrameChg chg="mod">
          <ac:chgData name="Farhana Choudhury" userId="8bfadc28-a633-41a8-aacf-e9b58948d589" providerId="ADAL" clId="{B8C16638-3115-3F4D-AF3F-7FD3BDF10A02}" dt="2022-07-06T08:27:59.076" v="1"/>
          <ac:graphicFrameMkLst>
            <pc:docMk/>
            <pc:sldMk cId="2536494886" sldId="550"/>
            <ac:graphicFrameMk id="13358" creationId="{72D51AA9-2C17-45B1-8CAD-A81C4D0FC596}"/>
          </ac:graphicFrameMkLst>
        </pc:graphicFrameChg>
      </pc:sldChg>
      <pc:sldChg chg="delSp mod">
        <pc:chgData name="Farhana Choudhury" userId="8bfadc28-a633-41a8-aacf-e9b58948d589" providerId="ADAL" clId="{B8C16638-3115-3F4D-AF3F-7FD3BDF10A02}" dt="2022-07-06T08:28:22.497" v="6" actId="478"/>
        <pc:sldMkLst>
          <pc:docMk/>
          <pc:sldMk cId="741575524" sldId="557"/>
        </pc:sldMkLst>
        <pc:inkChg chg="del">
          <ac:chgData name="Farhana Choudhury" userId="8bfadc28-a633-41a8-aacf-e9b58948d589" providerId="ADAL" clId="{B8C16638-3115-3F4D-AF3F-7FD3BDF10A02}" dt="2022-07-06T08:28:22.497" v="6" actId="478"/>
          <ac:inkMkLst>
            <pc:docMk/>
            <pc:sldMk cId="741575524" sldId="557"/>
            <ac:inkMk id="3" creationId="{12CFCB61-0823-9048-8330-D100A8089545}"/>
          </ac:inkMkLst>
        </pc:inkChg>
      </pc:sldChg>
      <pc:sldChg chg="modSp add mod ord">
        <pc:chgData name="Farhana Choudhury" userId="8bfadc28-a633-41a8-aacf-e9b58948d589" providerId="ADAL" clId="{B8C16638-3115-3F4D-AF3F-7FD3BDF10A02}" dt="2022-07-06T08:28:04.084" v="4" actId="20577"/>
        <pc:sldMkLst>
          <pc:docMk/>
          <pc:sldMk cId="79267661" sldId="582"/>
        </pc:sldMkLst>
        <pc:spChg chg="mod">
          <ac:chgData name="Farhana Choudhury" userId="8bfadc28-a633-41a8-aacf-e9b58948d589" providerId="ADAL" clId="{B8C16638-3115-3F4D-AF3F-7FD3BDF10A02}" dt="2022-07-06T08:28:04.084" v="4" actId="20577"/>
          <ac:spMkLst>
            <pc:docMk/>
            <pc:sldMk cId="79267661" sldId="582"/>
            <ac:spMk id="5" creationId="{EA752CF1-41DC-B946-BC99-68C5CC88CB85}"/>
          </ac:spMkLst>
        </pc:spChg>
      </pc:sldChg>
      <pc:sldChg chg="del">
        <pc:chgData name="Farhana Choudhury" userId="8bfadc28-a633-41a8-aacf-e9b58948d589" providerId="ADAL" clId="{B8C16638-3115-3F4D-AF3F-7FD3BDF10A02}" dt="2022-07-06T08:27:57.501" v="0" actId="2696"/>
        <pc:sldMkLst>
          <pc:docMk/>
          <pc:sldMk cId="3721876785" sldId="582"/>
        </pc:sldMkLst>
      </pc:sldChg>
      <pc:sldChg chg="modSp">
        <pc:chgData name="Farhana Choudhury" userId="8bfadc28-a633-41a8-aacf-e9b58948d589" providerId="ADAL" clId="{B8C16638-3115-3F4D-AF3F-7FD3BDF10A02}" dt="2022-07-06T08:27:59.076" v="1"/>
        <pc:sldMkLst>
          <pc:docMk/>
          <pc:sldMk cId="699784635" sldId="607"/>
        </pc:sldMkLst>
        <pc:spChg chg="mod">
          <ac:chgData name="Farhana Choudhury" userId="8bfadc28-a633-41a8-aacf-e9b58948d589" providerId="ADAL" clId="{B8C16638-3115-3F4D-AF3F-7FD3BDF10A02}" dt="2022-07-06T08:27:59.076" v="1"/>
          <ac:spMkLst>
            <pc:docMk/>
            <pc:sldMk cId="699784635" sldId="607"/>
            <ac:spMk id="2" creationId="{C8F4E98F-5105-4242-9297-71C7B274E988}"/>
          </ac:spMkLst>
        </pc:spChg>
        <pc:spChg chg="mod">
          <ac:chgData name="Farhana Choudhury" userId="8bfadc28-a633-41a8-aacf-e9b58948d589" providerId="ADAL" clId="{B8C16638-3115-3F4D-AF3F-7FD3BDF10A02}" dt="2022-07-06T08:27:59.076" v="1"/>
          <ac:spMkLst>
            <pc:docMk/>
            <pc:sldMk cId="699784635" sldId="607"/>
            <ac:spMk id="36866" creationId="{B4409942-2ADF-4EC6-8E35-E9EBA81B3A90}"/>
          </ac:spMkLst>
        </pc:spChg>
        <pc:spChg chg="mod">
          <ac:chgData name="Farhana Choudhury" userId="8bfadc28-a633-41a8-aacf-e9b58948d589" providerId="ADAL" clId="{B8C16638-3115-3F4D-AF3F-7FD3BDF10A02}" dt="2022-07-06T08:27:59.076" v="1"/>
          <ac:spMkLst>
            <pc:docMk/>
            <pc:sldMk cId="699784635" sldId="607"/>
            <ac:spMk id="36867" creationId="{D53B96D0-A1A1-4DD6-BE41-E7DFB2CD44D6}"/>
          </ac:spMkLst>
        </pc:spChg>
        <pc:grpChg chg="mod">
          <ac:chgData name="Farhana Choudhury" userId="8bfadc28-a633-41a8-aacf-e9b58948d589" providerId="ADAL" clId="{B8C16638-3115-3F4D-AF3F-7FD3BDF10A02}" dt="2022-07-06T08:27:59.076" v="1"/>
          <ac:grpSpMkLst>
            <pc:docMk/>
            <pc:sldMk cId="699784635" sldId="607"/>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699784635" sldId="607"/>
            <ac:graphicFrameMk id="15" creationId="{7563A1F5-D864-6D46-8788-87808C935913}"/>
          </ac:graphicFrameMkLst>
        </pc:graphicFrameChg>
      </pc:sldChg>
      <pc:sldMasterChg chg="delSldLayout">
        <pc:chgData name="Farhana Choudhury" userId="8bfadc28-a633-41a8-aacf-e9b58948d589" providerId="ADAL" clId="{B8C16638-3115-3F4D-AF3F-7FD3BDF10A02}" dt="2022-07-06T08:27:57.501" v="0" actId="2696"/>
        <pc:sldMasterMkLst>
          <pc:docMk/>
          <pc:sldMasterMk cId="1274833569" sldId="2147483662"/>
        </pc:sldMasterMkLst>
        <pc:sldLayoutChg chg="del">
          <pc:chgData name="Farhana Choudhury" userId="8bfadc28-a633-41a8-aacf-e9b58948d589" providerId="ADAL" clId="{B8C16638-3115-3F4D-AF3F-7FD3BDF10A02}" dt="2022-07-06T08:27:57.501" v="0" actId="2696"/>
          <pc:sldLayoutMkLst>
            <pc:docMk/>
            <pc:sldMasterMk cId="1274833569" sldId="2147483662"/>
            <pc:sldLayoutMk cId="4178759020" sldId="2147483869"/>
          </pc:sldLayoutMkLst>
        </pc:sldLayoutChg>
      </pc:sldMasterChg>
    </pc:docChg>
  </pc:docChgLst>
</pc:chgInfo>
</file>

<file path=ppt/media/image11.png>
</file>

<file path=ppt/media/image12.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21/8/2024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E844672-5712-4C0F-93EF-DB22AEB234E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A4DB65BC-FD9B-44FD-B179-D5B84D22BC84}" type="slidenum">
              <a:rPr kumimoji="0" lang="en-AU" altLang="en-US" sz="1200" smtClean="0">
                <a:solidFill>
                  <a:schemeClr val="tx1"/>
                </a:solidFill>
              </a:rPr>
              <a:pPr/>
              <a:t>2</a:t>
            </a:fld>
            <a:endParaRPr kumimoji="0" lang="en-AU" altLang="en-US" sz="1200">
              <a:solidFill>
                <a:schemeClr val="tx1"/>
              </a:solidFill>
            </a:endParaRPr>
          </a:p>
        </p:txBody>
      </p:sp>
      <p:sp>
        <p:nvSpPr>
          <p:cNvPr id="8195" name="Rectangle 2">
            <a:extLst>
              <a:ext uri="{FF2B5EF4-FFF2-40B4-BE49-F238E27FC236}">
                <a16:creationId xmlns:a16="http://schemas.microsoft.com/office/drawing/2014/main" id="{904487D7-7510-4E5D-A83B-8E56A0790EC3}"/>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7D825E1A-9515-4156-A896-23AF78852FEF}"/>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68832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a:extLst>
              <a:ext uri="{FF2B5EF4-FFF2-40B4-BE49-F238E27FC236}">
                <a16:creationId xmlns:a16="http://schemas.microsoft.com/office/drawing/2014/main" id="{FC43C203-06BB-4235-B9DA-05062791BA2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BC4F1E3E-5521-4078-8867-F03A38C4B5FF}" type="slidenum">
              <a:rPr kumimoji="0" lang="en-AU" altLang="en-US" sz="1200" smtClean="0">
                <a:solidFill>
                  <a:schemeClr val="tx1"/>
                </a:solidFill>
              </a:rPr>
              <a:pPr/>
              <a:t>14</a:t>
            </a:fld>
            <a:endParaRPr kumimoji="0" lang="en-AU" altLang="en-US" sz="1200">
              <a:solidFill>
                <a:schemeClr val="tx1"/>
              </a:solidFill>
            </a:endParaRPr>
          </a:p>
        </p:txBody>
      </p:sp>
      <p:sp>
        <p:nvSpPr>
          <p:cNvPr id="35843" name="Rectangle 2">
            <a:extLst>
              <a:ext uri="{FF2B5EF4-FFF2-40B4-BE49-F238E27FC236}">
                <a16:creationId xmlns:a16="http://schemas.microsoft.com/office/drawing/2014/main" id="{14027537-E740-4742-9092-146F967F1395}"/>
              </a:ext>
            </a:extLst>
          </p:cNvPr>
          <p:cNvSpPr>
            <a:spLocks noGrp="1" noRot="1" noChangeAspect="1" noChangeArrowheads="1" noTextEdit="1"/>
          </p:cNvSpPr>
          <p:nvPr>
            <p:ph type="sldImg"/>
          </p:nvPr>
        </p:nvSpPr>
        <p:spPr>
          <a:ln/>
        </p:spPr>
      </p:sp>
      <p:sp>
        <p:nvSpPr>
          <p:cNvPr id="35844" name="Rectangle 3">
            <a:extLst>
              <a:ext uri="{FF2B5EF4-FFF2-40B4-BE49-F238E27FC236}">
                <a16:creationId xmlns:a16="http://schemas.microsoft.com/office/drawing/2014/main" id="{9273CF40-BEA9-45D5-9EF9-7490973A791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7627256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a:extLst>
              <a:ext uri="{FF2B5EF4-FFF2-40B4-BE49-F238E27FC236}">
                <a16:creationId xmlns:a16="http://schemas.microsoft.com/office/drawing/2014/main" id="{9EBDA678-EC79-4085-936A-A9857C26179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439E744-35A6-44F6-A3E7-2F4882F7DBC0}" type="slidenum">
              <a:rPr kumimoji="0" lang="en-AU" altLang="en-US" sz="1200" smtClean="0">
                <a:solidFill>
                  <a:schemeClr val="tx1"/>
                </a:solidFill>
              </a:rPr>
              <a:pPr/>
              <a:t>15</a:t>
            </a:fld>
            <a:endParaRPr kumimoji="0" lang="en-AU" altLang="en-US" sz="1200">
              <a:solidFill>
                <a:schemeClr val="tx1"/>
              </a:solidFill>
            </a:endParaRPr>
          </a:p>
        </p:txBody>
      </p:sp>
      <p:sp>
        <p:nvSpPr>
          <p:cNvPr id="37891" name="Rectangle 2">
            <a:extLst>
              <a:ext uri="{FF2B5EF4-FFF2-40B4-BE49-F238E27FC236}">
                <a16:creationId xmlns:a16="http://schemas.microsoft.com/office/drawing/2014/main" id="{0D674B38-A00F-4C4D-82E1-F04DBA14B600}"/>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0705C717-A6B5-4CCD-8494-46229627C25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4267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a:extLst>
              <a:ext uri="{FF2B5EF4-FFF2-40B4-BE49-F238E27FC236}">
                <a16:creationId xmlns:a16="http://schemas.microsoft.com/office/drawing/2014/main" id="{9EBDA678-EC79-4085-936A-A9857C26179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439E744-35A6-44F6-A3E7-2F4882F7DBC0}" type="slidenum">
              <a:rPr kumimoji="0" lang="en-AU" altLang="en-US" sz="1200" smtClean="0">
                <a:solidFill>
                  <a:schemeClr val="tx1"/>
                </a:solidFill>
              </a:rPr>
              <a:pPr/>
              <a:t>16</a:t>
            </a:fld>
            <a:endParaRPr kumimoji="0" lang="en-AU" altLang="en-US" sz="1200">
              <a:solidFill>
                <a:schemeClr val="tx1"/>
              </a:solidFill>
            </a:endParaRPr>
          </a:p>
        </p:txBody>
      </p:sp>
      <p:sp>
        <p:nvSpPr>
          <p:cNvPr id="37891" name="Rectangle 2">
            <a:extLst>
              <a:ext uri="{FF2B5EF4-FFF2-40B4-BE49-F238E27FC236}">
                <a16:creationId xmlns:a16="http://schemas.microsoft.com/office/drawing/2014/main" id="{0D674B38-A00F-4C4D-82E1-F04DBA14B600}"/>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0705C717-A6B5-4CCD-8494-46229627C25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011645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a:extLst>
              <a:ext uri="{FF2B5EF4-FFF2-40B4-BE49-F238E27FC236}">
                <a16:creationId xmlns:a16="http://schemas.microsoft.com/office/drawing/2014/main" id="{82EFEA1C-A2D2-412E-B8B5-9F28BA1B3ADB}"/>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6A1D9CAE-4CC0-4888-9E84-00E16804BE2C}" type="slidenum">
              <a:rPr kumimoji="0" lang="en-AU" altLang="en-US" sz="1200" smtClean="0">
                <a:solidFill>
                  <a:schemeClr val="tx1"/>
                </a:solidFill>
              </a:rPr>
              <a:pPr/>
              <a:t>18</a:t>
            </a:fld>
            <a:endParaRPr kumimoji="0" lang="en-AU" altLang="en-US" sz="1200">
              <a:solidFill>
                <a:schemeClr val="tx1"/>
              </a:solidFill>
            </a:endParaRPr>
          </a:p>
        </p:txBody>
      </p:sp>
      <p:sp>
        <p:nvSpPr>
          <p:cNvPr id="19459" name="Rectangle 2">
            <a:extLst>
              <a:ext uri="{FF2B5EF4-FFF2-40B4-BE49-F238E27FC236}">
                <a16:creationId xmlns:a16="http://schemas.microsoft.com/office/drawing/2014/main" id="{CD783693-E707-4597-81CB-A6E51E528873}"/>
              </a:ext>
            </a:extLst>
          </p:cNvPr>
          <p:cNvSpPr>
            <a:spLocks noGrp="1" noRot="1" noChangeAspect="1" noChangeArrowheads="1" noTextEdit="1"/>
          </p:cNvSpPr>
          <p:nvPr>
            <p:ph type="sldImg"/>
          </p:nvPr>
        </p:nvSpPr>
        <p:spPr>
          <a:ln/>
        </p:spPr>
      </p:sp>
      <p:sp>
        <p:nvSpPr>
          <p:cNvPr id="19460" name="Rectangle 3">
            <a:extLst>
              <a:ext uri="{FF2B5EF4-FFF2-40B4-BE49-F238E27FC236}">
                <a16:creationId xmlns:a16="http://schemas.microsoft.com/office/drawing/2014/main" id="{4510CE01-1F00-4AEC-8458-899AFA411445}"/>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4720813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a:extLst>
              <a:ext uri="{FF2B5EF4-FFF2-40B4-BE49-F238E27FC236}">
                <a16:creationId xmlns:a16="http://schemas.microsoft.com/office/drawing/2014/main" id="{8E3561F1-8FCD-41FE-B6B5-85DEDAC4F0B6}"/>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915F395E-2B3A-473C-B16D-90B0EC00A628}" type="slidenum">
              <a:rPr kumimoji="0" lang="en-AU" altLang="en-US" sz="1200" smtClean="0">
                <a:solidFill>
                  <a:schemeClr val="tx1"/>
                </a:solidFill>
              </a:rPr>
              <a:pPr/>
              <a:t>19</a:t>
            </a:fld>
            <a:endParaRPr kumimoji="0" lang="en-AU" altLang="en-US" sz="1200">
              <a:solidFill>
                <a:schemeClr val="tx1"/>
              </a:solidFill>
            </a:endParaRPr>
          </a:p>
        </p:txBody>
      </p:sp>
      <p:sp>
        <p:nvSpPr>
          <p:cNvPr id="21507" name="Rectangle 2">
            <a:extLst>
              <a:ext uri="{FF2B5EF4-FFF2-40B4-BE49-F238E27FC236}">
                <a16:creationId xmlns:a16="http://schemas.microsoft.com/office/drawing/2014/main" id="{4811AB05-C614-47E6-99A6-7292288164FF}"/>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A3E7FE36-1163-4668-855C-B413C11FBB8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67422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a:extLst>
              <a:ext uri="{FF2B5EF4-FFF2-40B4-BE49-F238E27FC236}">
                <a16:creationId xmlns:a16="http://schemas.microsoft.com/office/drawing/2014/main" id="{05530C3B-FF59-424A-9A7A-4A615CB1413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02D362D-26A3-4E43-86E0-461FAB7CDB8B}" type="slidenum">
              <a:rPr kumimoji="0" lang="en-AU" altLang="en-US" sz="1200" smtClean="0">
                <a:solidFill>
                  <a:schemeClr val="tx1"/>
                </a:solidFill>
              </a:rPr>
              <a:pPr/>
              <a:t>20</a:t>
            </a:fld>
            <a:endParaRPr kumimoji="0" lang="en-AU" altLang="en-US" sz="1200">
              <a:solidFill>
                <a:schemeClr val="tx1"/>
              </a:solidFill>
            </a:endParaRPr>
          </a:p>
        </p:txBody>
      </p:sp>
      <p:sp>
        <p:nvSpPr>
          <p:cNvPr id="23555" name="Rectangle 2">
            <a:extLst>
              <a:ext uri="{FF2B5EF4-FFF2-40B4-BE49-F238E27FC236}">
                <a16:creationId xmlns:a16="http://schemas.microsoft.com/office/drawing/2014/main" id="{F96BB5D1-543C-4951-96E4-B454BAD29037}"/>
              </a:ext>
            </a:extLst>
          </p:cNvPr>
          <p:cNvSpPr>
            <a:spLocks noGrp="1" noRot="1" noChangeAspect="1" noChangeArrowheads="1" noTextEdit="1"/>
          </p:cNvSpPr>
          <p:nvPr>
            <p:ph type="sldImg"/>
          </p:nvPr>
        </p:nvSpPr>
        <p:spPr>
          <a:ln/>
        </p:spPr>
      </p:sp>
      <p:sp>
        <p:nvSpPr>
          <p:cNvPr id="23556" name="Rectangle 3">
            <a:extLst>
              <a:ext uri="{FF2B5EF4-FFF2-40B4-BE49-F238E27FC236}">
                <a16:creationId xmlns:a16="http://schemas.microsoft.com/office/drawing/2014/main" id="{9391B350-77D7-43BE-84B7-C7FF0937332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970321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a:extLst>
              <a:ext uri="{FF2B5EF4-FFF2-40B4-BE49-F238E27FC236}">
                <a16:creationId xmlns:a16="http://schemas.microsoft.com/office/drawing/2014/main" id="{2DA97CF2-D3BB-434D-A8AD-F00515CB44B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4A1324E-3791-4B3A-A0BA-F1A4DB1C5321}" type="slidenum">
              <a:rPr kumimoji="0" lang="en-AU" altLang="en-US" sz="1200" smtClean="0">
                <a:solidFill>
                  <a:schemeClr val="tx1"/>
                </a:solidFill>
              </a:rPr>
              <a:pPr/>
              <a:t>21</a:t>
            </a:fld>
            <a:endParaRPr kumimoji="0" lang="en-AU" altLang="en-US" sz="1200">
              <a:solidFill>
                <a:schemeClr val="tx1"/>
              </a:solidFill>
            </a:endParaRPr>
          </a:p>
        </p:txBody>
      </p:sp>
      <p:sp>
        <p:nvSpPr>
          <p:cNvPr id="25603" name="Rectangle 2">
            <a:extLst>
              <a:ext uri="{FF2B5EF4-FFF2-40B4-BE49-F238E27FC236}">
                <a16:creationId xmlns:a16="http://schemas.microsoft.com/office/drawing/2014/main" id="{0ADAAE9B-2056-4204-A9DE-2881A11243A4}"/>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141A8AE6-3BA2-4013-B208-DC53C451C3D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59040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a:extLst>
              <a:ext uri="{FF2B5EF4-FFF2-40B4-BE49-F238E27FC236}">
                <a16:creationId xmlns:a16="http://schemas.microsoft.com/office/drawing/2014/main" id="{2DA97CF2-D3BB-434D-A8AD-F00515CB44B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4A1324E-3791-4B3A-A0BA-F1A4DB1C5321}" type="slidenum">
              <a:rPr kumimoji="0" lang="en-AU" altLang="en-US" sz="1200" smtClean="0">
                <a:solidFill>
                  <a:schemeClr val="tx1"/>
                </a:solidFill>
              </a:rPr>
              <a:pPr/>
              <a:t>22</a:t>
            </a:fld>
            <a:endParaRPr kumimoji="0" lang="en-AU" altLang="en-US" sz="1200">
              <a:solidFill>
                <a:schemeClr val="tx1"/>
              </a:solidFill>
            </a:endParaRPr>
          </a:p>
        </p:txBody>
      </p:sp>
      <p:sp>
        <p:nvSpPr>
          <p:cNvPr id="25603" name="Rectangle 2">
            <a:extLst>
              <a:ext uri="{FF2B5EF4-FFF2-40B4-BE49-F238E27FC236}">
                <a16:creationId xmlns:a16="http://schemas.microsoft.com/office/drawing/2014/main" id="{0ADAAE9B-2056-4204-A9DE-2881A11243A4}"/>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141A8AE6-3BA2-4013-B208-DC53C451C3D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27711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a:extLst>
              <a:ext uri="{FF2B5EF4-FFF2-40B4-BE49-F238E27FC236}">
                <a16:creationId xmlns:a16="http://schemas.microsoft.com/office/drawing/2014/main" id="{50159E97-8441-4D5A-A49A-BB73E391889E}"/>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F6CD9F17-B483-4514-A851-E69FF838B35B}" type="slidenum">
              <a:rPr kumimoji="0" lang="en-AU" altLang="en-US" sz="1200" smtClean="0">
                <a:solidFill>
                  <a:schemeClr val="tx1"/>
                </a:solidFill>
              </a:rPr>
              <a:pPr/>
              <a:t>23</a:t>
            </a:fld>
            <a:endParaRPr kumimoji="0" lang="en-AU" altLang="en-US" sz="1200">
              <a:solidFill>
                <a:schemeClr val="tx1"/>
              </a:solidFill>
            </a:endParaRPr>
          </a:p>
        </p:txBody>
      </p:sp>
      <p:sp>
        <p:nvSpPr>
          <p:cNvPr id="27651" name="Rectangle 2">
            <a:extLst>
              <a:ext uri="{FF2B5EF4-FFF2-40B4-BE49-F238E27FC236}">
                <a16:creationId xmlns:a16="http://schemas.microsoft.com/office/drawing/2014/main" id="{FFB1A6BD-1974-4D86-A765-5C7D1C5054F7}"/>
              </a:ext>
            </a:extLst>
          </p:cNvPr>
          <p:cNvSpPr>
            <a:spLocks noGrp="1" noRot="1" noChangeAspect="1" noChangeArrowheads="1" noTextEdit="1"/>
          </p:cNvSpPr>
          <p:nvPr>
            <p:ph type="sldImg"/>
          </p:nvPr>
        </p:nvSpPr>
        <p:spPr>
          <a:ln/>
        </p:spPr>
      </p:sp>
      <p:sp>
        <p:nvSpPr>
          <p:cNvPr id="27652" name="Rectangle 3">
            <a:extLst>
              <a:ext uri="{FF2B5EF4-FFF2-40B4-BE49-F238E27FC236}">
                <a16:creationId xmlns:a16="http://schemas.microsoft.com/office/drawing/2014/main" id="{51F24D9F-F3DC-4F74-ABDC-41443087A79C}"/>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838576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a:extLst>
              <a:ext uri="{FF2B5EF4-FFF2-40B4-BE49-F238E27FC236}">
                <a16:creationId xmlns:a16="http://schemas.microsoft.com/office/drawing/2014/main" id="{675D2888-C201-4667-8423-7C5DBC547472}"/>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E5175FDB-0305-43A1-96F1-6985D113DC3F}" type="slidenum">
              <a:rPr kumimoji="0" lang="en-AU" altLang="en-US" sz="1200" smtClean="0">
                <a:solidFill>
                  <a:schemeClr val="tx1"/>
                </a:solidFill>
              </a:rPr>
              <a:pPr/>
              <a:t>24</a:t>
            </a:fld>
            <a:endParaRPr kumimoji="0" lang="en-AU" altLang="en-US" sz="1200">
              <a:solidFill>
                <a:schemeClr val="tx1"/>
              </a:solidFill>
            </a:endParaRPr>
          </a:p>
        </p:txBody>
      </p:sp>
      <p:sp>
        <p:nvSpPr>
          <p:cNvPr id="41987" name="Rectangle 2">
            <a:extLst>
              <a:ext uri="{FF2B5EF4-FFF2-40B4-BE49-F238E27FC236}">
                <a16:creationId xmlns:a16="http://schemas.microsoft.com/office/drawing/2014/main" id="{AE6450FD-BC6A-4D4C-A8F5-698EACBD7FAF}"/>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260F1309-D133-4C0A-B6C8-535E7C23D825}"/>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39279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E844672-5712-4C0F-93EF-DB22AEB234E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A4DB65BC-FD9B-44FD-B179-D5B84D22BC84}" type="slidenum">
              <a:rPr kumimoji="0" lang="en-AU" altLang="en-US" sz="1200" smtClean="0">
                <a:solidFill>
                  <a:schemeClr val="tx1"/>
                </a:solidFill>
              </a:rPr>
              <a:pPr/>
              <a:t>3</a:t>
            </a:fld>
            <a:endParaRPr kumimoji="0" lang="en-AU" altLang="en-US" sz="1200">
              <a:solidFill>
                <a:schemeClr val="tx1"/>
              </a:solidFill>
            </a:endParaRPr>
          </a:p>
        </p:txBody>
      </p:sp>
      <p:sp>
        <p:nvSpPr>
          <p:cNvPr id="8195" name="Rectangle 2">
            <a:extLst>
              <a:ext uri="{FF2B5EF4-FFF2-40B4-BE49-F238E27FC236}">
                <a16:creationId xmlns:a16="http://schemas.microsoft.com/office/drawing/2014/main" id="{904487D7-7510-4E5D-A83B-8E56A0790EC3}"/>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7D825E1A-9515-4156-A896-23AF78852FEF}"/>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0308149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a:extLst>
              <a:ext uri="{FF2B5EF4-FFF2-40B4-BE49-F238E27FC236}">
                <a16:creationId xmlns:a16="http://schemas.microsoft.com/office/drawing/2014/main" id="{9347B43F-3CC8-4FD9-9337-7DE88CE7116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68C2C032-373C-4CB2-8332-028BCF86F037}" type="slidenum">
              <a:rPr kumimoji="0" lang="en-AU" altLang="en-US" sz="1200" smtClean="0">
                <a:solidFill>
                  <a:schemeClr val="tx1"/>
                </a:solidFill>
              </a:rPr>
              <a:pPr/>
              <a:t>25</a:t>
            </a:fld>
            <a:endParaRPr kumimoji="0" lang="en-AU" altLang="en-US" sz="1200">
              <a:solidFill>
                <a:schemeClr val="tx1"/>
              </a:solidFill>
            </a:endParaRPr>
          </a:p>
        </p:txBody>
      </p:sp>
      <p:sp>
        <p:nvSpPr>
          <p:cNvPr id="44035" name="Rectangle 2">
            <a:extLst>
              <a:ext uri="{FF2B5EF4-FFF2-40B4-BE49-F238E27FC236}">
                <a16:creationId xmlns:a16="http://schemas.microsoft.com/office/drawing/2014/main" id="{299CF784-A0B8-4188-82C3-26E93F6A5E50}"/>
              </a:ext>
            </a:extLst>
          </p:cNvPr>
          <p:cNvSpPr>
            <a:spLocks noGrp="1" noRot="1" noChangeAspect="1" noChangeArrowheads="1" noTextEdit="1"/>
          </p:cNvSpPr>
          <p:nvPr>
            <p:ph type="sldImg"/>
          </p:nvPr>
        </p:nvSpPr>
        <p:spPr>
          <a:ln/>
        </p:spPr>
      </p:sp>
      <p:sp>
        <p:nvSpPr>
          <p:cNvPr id="44036" name="Rectangle 3">
            <a:extLst>
              <a:ext uri="{FF2B5EF4-FFF2-40B4-BE49-F238E27FC236}">
                <a16:creationId xmlns:a16="http://schemas.microsoft.com/office/drawing/2014/main" id="{E13E1448-39F9-462C-A715-4243A941E6BD}"/>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73134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a:extLst>
              <a:ext uri="{FF2B5EF4-FFF2-40B4-BE49-F238E27FC236}">
                <a16:creationId xmlns:a16="http://schemas.microsoft.com/office/drawing/2014/main" id="{C91A3781-D197-4371-BB7C-B847E7EB500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D9BBACE2-8C9F-4A8D-B724-34C3A00D12FC}" type="slidenum">
              <a:rPr kumimoji="0" lang="en-AU" altLang="en-US" sz="1200" smtClean="0">
                <a:solidFill>
                  <a:schemeClr val="tx1"/>
                </a:solidFill>
              </a:rPr>
              <a:pPr/>
              <a:t>26</a:t>
            </a:fld>
            <a:endParaRPr kumimoji="0" lang="en-AU" altLang="en-US" sz="1200">
              <a:solidFill>
                <a:schemeClr val="tx1"/>
              </a:solidFill>
            </a:endParaRPr>
          </a:p>
        </p:txBody>
      </p:sp>
      <p:sp>
        <p:nvSpPr>
          <p:cNvPr id="46083" name="Rectangle 2">
            <a:extLst>
              <a:ext uri="{FF2B5EF4-FFF2-40B4-BE49-F238E27FC236}">
                <a16:creationId xmlns:a16="http://schemas.microsoft.com/office/drawing/2014/main" id="{5917FDA6-C102-4C6B-AC64-4183B02AF9B7}"/>
              </a:ext>
            </a:extLst>
          </p:cNvPr>
          <p:cNvSpPr>
            <a:spLocks noGrp="1" noRot="1" noChangeAspect="1" noChangeArrowheads="1" noTextEdit="1"/>
          </p:cNvSpPr>
          <p:nvPr>
            <p:ph type="sldImg"/>
          </p:nvPr>
        </p:nvSpPr>
        <p:spPr>
          <a:ln/>
        </p:spPr>
      </p:sp>
      <p:sp>
        <p:nvSpPr>
          <p:cNvPr id="46084" name="Rectangle 3">
            <a:extLst>
              <a:ext uri="{FF2B5EF4-FFF2-40B4-BE49-F238E27FC236}">
                <a16:creationId xmlns:a16="http://schemas.microsoft.com/office/drawing/2014/main" id="{4F4E530F-0BC6-4097-AB02-A82ABA7EA13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87707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a:extLst>
              <a:ext uri="{FF2B5EF4-FFF2-40B4-BE49-F238E27FC236}">
                <a16:creationId xmlns:a16="http://schemas.microsoft.com/office/drawing/2014/main" id="{A1C2E332-97F0-504A-8719-FCCE651B1597}"/>
              </a:ext>
            </a:extLst>
          </p:cNvPr>
          <p:cNvSpPr>
            <a:spLocks noGrp="1" noRot="1" noChangeAspect="1" noChangeArrowheads="1" noTextEdit="1"/>
          </p:cNvSpPr>
          <p:nvPr>
            <p:ph type="sldImg"/>
          </p:nvPr>
        </p:nvSpPr>
        <p:spPr>
          <a:ln/>
        </p:spPr>
      </p:sp>
      <p:sp>
        <p:nvSpPr>
          <p:cNvPr id="9218" name="Notes Placeholder 2">
            <a:extLst>
              <a:ext uri="{FF2B5EF4-FFF2-40B4-BE49-F238E27FC236}">
                <a16:creationId xmlns:a16="http://schemas.microsoft.com/office/drawing/2014/main" id="{D8E6B993-D306-ED42-985B-0807CFDCA22C}"/>
              </a:ext>
            </a:extLst>
          </p:cNvPr>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endParaRPr lang="en-US" altLang="en-US">
              <a:ea typeface="ＭＳ Ｐゴシック" panose="020B0600070205080204" pitchFamily="34" charset="-128"/>
            </a:endParaRPr>
          </a:p>
        </p:txBody>
      </p:sp>
      <p:sp>
        <p:nvSpPr>
          <p:cNvPr id="9219" name="Slide Number Placeholder 3">
            <a:extLst>
              <a:ext uri="{FF2B5EF4-FFF2-40B4-BE49-F238E27FC236}">
                <a16:creationId xmlns:a16="http://schemas.microsoft.com/office/drawing/2014/main" id="{80D89640-5D10-274C-A06B-BE18F41B02A6}"/>
              </a:ext>
            </a:extLst>
          </p:cNvPr>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F5C36979-1F5A-5646-9B4F-2DD585713103}" type="slidenum">
              <a:rPr kumimoji="0" lang="en-AU" altLang="en-US" sz="1200">
                <a:solidFill>
                  <a:schemeClr val="tx1"/>
                </a:solidFill>
              </a:rPr>
              <a:pPr/>
              <a:t>4</a:t>
            </a:fld>
            <a:endParaRPr kumimoji="0" lang="en-AU" altLang="en-US" sz="1200">
              <a:solidFill>
                <a:schemeClr val="tx1"/>
              </a:solidFill>
            </a:endParaRPr>
          </a:p>
        </p:txBody>
      </p:sp>
    </p:spTree>
    <p:extLst>
      <p:ext uri="{BB962C8B-B14F-4D97-AF65-F5344CB8AC3E}">
        <p14:creationId xmlns:p14="http://schemas.microsoft.com/office/powerpoint/2010/main" val="1545507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87A5FC84-C8C9-4195-BE6B-836A55914994}"/>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30458EF5-70C8-4B3F-A551-786F3ADDFE7D}" type="slidenum">
              <a:rPr kumimoji="0" lang="en-AU" altLang="en-US" sz="1200" smtClean="0">
                <a:solidFill>
                  <a:schemeClr val="tx1"/>
                </a:solidFill>
              </a:rPr>
              <a:pPr/>
              <a:t>5</a:t>
            </a:fld>
            <a:endParaRPr kumimoji="0" lang="en-AU" altLang="en-US" sz="1200">
              <a:solidFill>
                <a:schemeClr val="tx1"/>
              </a:solidFill>
            </a:endParaRPr>
          </a:p>
        </p:txBody>
      </p:sp>
      <p:sp>
        <p:nvSpPr>
          <p:cNvPr id="10243" name="Rectangle 2">
            <a:extLst>
              <a:ext uri="{FF2B5EF4-FFF2-40B4-BE49-F238E27FC236}">
                <a16:creationId xmlns:a16="http://schemas.microsoft.com/office/drawing/2014/main" id="{E86389A6-6D43-4206-8A75-51FA71394924}"/>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6E22D969-3682-43F9-8305-4A875BB5AFE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603956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a:extLst>
              <a:ext uri="{FF2B5EF4-FFF2-40B4-BE49-F238E27FC236}">
                <a16:creationId xmlns:a16="http://schemas.microsoft.com/office/drawing/2014/main" id="{A54B1BAB-0B10-4AAD-BFB7-5279598D32A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362B500-9357-48A5-A762-1E62A44DADD5}" type="slidenum">
              <a:rPr kumimoji="0" lang="en-AU" altLang="en-US" sz="1200" smtClean="0">
                <a:solidFill>
                  <a:schemeClr val="tx1"/>
                </a:solidFill>
              </a:rPr>
              <a:pPr/>
              <a:t>6</a:t>
            </a:fld>
            <a:endParaRPr kumimoji="0" lang="en-AU" altLang="en-US" sz="1200">
              <a:solidFill>
                <a:schemeClr val="tx1"/>
              </a:solidFill>
            </a:endParaRPr>
          </a:p>
        </p:txBody>
      </p:sp>
      <p:sp>
        <p:nvSpPr>
          <p:cNvPr id="31747" name="Rectangle 2">
            <a:extLst>
              <a:ext uri="{FF2B5EF4-FFF2-40B4-BE49-F238E27FC236}">
                <a16:creationId xmlns:a16="http://schemas.microsoft.com/office/drawing/2014/main" id="{839675C1-ADEC-48A0-9839-3F4D56D3B1F2}"/>
              </a:ext>
            </a:extLst>
          </p:cNvPr>
          <p:cNvSpPr>
            <a:spLocks noGrp="1" noRot="1" noChangeAspect="1" noChangeArrowheads="1" noTextEdit="1"/>
          </p:cNvSpPr>
          <p:nvPr>
            <p:ph type="sldImg"/>
          </p:nvPr>
        </p:nvSpPr>
        <p:spPr>
          <a:ln/>
        </p:spPr>
      </p:sp>
      <p:sp>
        <p:nvSpPr>
          <p:cNvPr id="31748" name="Rectangle 3">
            <a:extLst>
              <a:ext uri="{FF2B5EF4-FFF2-40B4-BE49-F238E27FC236}">
                <a16:creationId xmlns:a16="http://schemas.microsoft.com/office/drawing/2014/main" id="{3D081C5F-253E-403C-9866-94C55C38FED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97670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331091EF-E1CB-490D-AC03-9E3476862696}"/>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2D4EFB88-6331-4C54-A0D6-C67461577599}" type="slidenum">
              <a:rPr kumimoji="0" lang="en-AU" altLang="en-US" sz="1200" smtClean="0">
                <a:solidFill>
                  <a:schemeClr val="tx1"/>
                </a:solidFill>
              </a:rPr>
              <a:pPr/>
              <a:t>7</a:t>
            </a:fld>
            <a:endParaRPr kumimoji="0" lang="en-AU" altLang="en-US" sz="1200">
              <a:solidFill>
                <a:schemeClr val="tx1"/>
              </a:solidFill>
            </a:endParaRPr>
          </a:p>
        </p:txBody>
      </p:sp>
      <p:sp>
        <p:nvSpPr>
          <p:cNvPr id="12291" name="Rectangle 2">
            <a:extLst>
              <a:ext uri="{FF2B5EF4-FFF2-40B4-BE49-F238E27FC236}">
                <a16:creationId xmlns:a16="http://schemas.microsoft.com/office/drawing/2014/main" id="{D596D0AE-9C65-4756-914D-796815F92BD3}"/>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44E7B1B1-FC0D-4282-AB67-5E0AB66EF4F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297676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a:extLst>
              <a:ext uri="{FF2B5EF4-FFF2-40B4-BE49-F238E27FC236}">
                <a16:creationId xmlns:a16="http://schemas.microsoft.com/office/drawing/2014/main" id="{A54B1BAB-0B10-4AAD-BFB7-5279598D32A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362B500-9357-48A5-A762-1E62A44DADD5}" type="slidenum">
              <a:rPr kumimoji="0" lang="en-AU" altLang="en-US" sz="1200" smtClean="0">
                <a:solidFill>
                  <a:schemeClr val="tx1"/>
                </a:solidFill>
              </a:rPr>
              <a:pPr/>
              <a:t>10</a:t>
            </a:fld>
            <a:endParaRPr kumimoji="0" lang="en-AU" altLang="en-US" sz="1200">
              <a:solidFill>
                <a:schemeClr val="tx1"/>
              </a:solidFill>
            </a:endParaRPr>
          </a:p>
        </p:txBody>
      </p:sp>
      <p:sp>
        <p:nvSpPr>
          <p:cNvPr id="31747" name="Rectangle 2">
            <a:extLst>
              <a:ext uri="{FF2B5EF4-FFF2-40B4-BE49-F238E27FC236}">
                <a16:creationId xmlns:a16="http://schemas.microsoft.com/office/drawing/2014/main" id="{839675C1-ADEC-48A0-9839-3F4D56D3B1F2}"/>
              </a:ext>
            </a:extLst>
          </p:cNvPr>
          <p:cNvSpPr>
            <a:spLocks noGrp="1" noRot="1" noChangeAspect="1" noChangeArrowheads="1" noTextEdit="1"/>
          </p:cNvSpPr>
          <p:nvPr>
            <p:ph type="sldImg"/>
          </p:nvPr>
        </p:nvSpPr>
        <p:spPr>
          <a:ln/>
        </p:spPr>
      </p:sp>
      <p:sp>
        <p:nvSpPr>
          <p:cNvPr id="31748" name="Rectangle 3">
            <a:extLst>
              <a:ext uri="{FF2B5EF4-FFF2-40B4-BE49-F238E27FC236}">
                <a16:creationId xmlns:a16="http://schemas.microsoft.com/office/drawing/2014/main" id="{3D081C5F-253E-403C-9866-94C55C38FED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57366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a:extLst>
              <a:ext uri="{FF2B5EF4-FFF2-40B4-BE49-F238E27FC236}">
                <a16:creationId xmlns:a16="http://schemas.microsoft.com/office/drawing/2014/main" id="{2DA861AC-5360-4AD7-91CB-93C58BDC064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8E38B25-768C-4EB0-BBDC-408473570DA5}" type="slidenum">
              <a:rPr kumimoji="0" lang="en-AU" altLang="en-US" sz="1200" smtClean="0">
                <a:solidFill>
                  <a:schemeClr val="tx1"/>
                </a:solidFill>
              </a:rPr>
              <a:pPr/>
              <a:t>12</a:t>
            </a:fld>
            <a:endParaRPr kumimoji="0" lang="en-AU" altLang="en-US" sz="1200">
              <a:solidFill>
                <a:schemeClr val="tx1"/>
              </a:solidFill>
            </a:endParaRPr>
          </a:p>
        </p:txBody>
      </p:sp>
      <p:sp>
        <p:nvSpPr>
          <p:cNvPr id="29699" name="Rectangle 2">
            <a:extLst>
              <a:ext uri="{FF2B5EF4-FFF2-40B4-BE49-F238E27FC236}">
                <a16:creationId xmlns:a16="http://schemas.microsoft.com/office/drawing/2014/main" id="{77870550-C0F8-4E87-9DBE-AD2FB356DE99}"/>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F9B3B50D-FD24-4511-81FB-A6C0B96E3366}"/>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741060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a:extLst>
              <a:ext uri="{FF2B5EF4-FFF2-40B4-BE49-F238E27FC236}">
                <a16:creationId xmlns:a16="http://schemas.microsoft.com/office/drawing/2014/main" id="{E84A1164-2C1E-4960-B46A-B1887808131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C78D74A2-35D3-4EC8-93BE-0DF582ECE6AA}" type="slidenum">
              <a:rPr kumimoji="0" lang="en-AU" altLang="en-US" sz="1200" smtClean="0">
                <a:solidFill>
                  <a:schemeClr val="tx1"/>
                </a:solidFill>
              </a:rPr>
              <a:pPr/>
              <a:t>13</a:t>
            </a:fld>
            <a:endParaRPr kumimoji="0" lang="en-AU" altLang="en-US" sz="1200">
              <a:solidFill>
                <a:schemeClr val="tx1"/>
              </a:solidFill>
            </a:endParaRPr>
          </a:p>
        </p:txBody>
      </p:sp>
      <p:sp>
        <p:nvSpPr>
          <p:cNvPr id="33795" name="Rectangle 2">
            <a:extLst>
              <a:ext uri="{FF2B5EF4-FFF2-40B4-BE49-F238E27FC236}">
                <a16:creationId xmlns:a16="http://schemas.microsoft.com/office/drawing/2014/main" id="{35A850B7-4789-44D7-8043-21990C350DA8}"/>
              </a:ext>
            </a:extLst>
          </p:cNvPr>
          <p:cNvSpPr>
            <a:spLocks noGrp="1" noRot="1" noChangeAspect="1" noChangeArrowheads="1" noTextEdit="1"/>
          </p:cNvSpPr>
          <p:nvPr>
            <p:ph type="sldImg"/>
          </p:nvPr>
        </p:nvSpPr>
        <p:spPr>
          <a:ln/>
        </p:spPr>
      </p:sp>
      <p:sp>
        <p:nvSpPr>
          <p:cNvPr id="33796" name="Rectangle 3">
            <a:extLst>
              <a:ext uri="{FF2B5EF4-FFF2-40B4-BE49-F238E27FC236}">
                <a16:creationId xmlns:a16="http://schemas.microsoft.com/office/drawing/2014/main" id="{23F77088-2B1D-4E21-B953-7B3E6D86895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12045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21/8/2024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21/8/2024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83101105"/>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21/8/2024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21/8/2024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21/8/2024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21/8/2024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21/8/2024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emf"/><Relationship Id="rId5" Type="http://schemas.openxmlformats.org/officeDocument/2006/relationships/oleObject" Target="../embeddings/oleObject1.bin"/><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oleObject" Target="../embeddings/oleObject2.bin"/><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a:xfrm>
            <a:off x="1819589" y="197097"/>
            <a:ext cx="5744994" cy="2272930"/>
          </a:xfrm>
        </p:spPr>
        <p:txBody>
          <a:bodyPr/>
          <a:lstStyle/>
          <a:p>
            <a:pPr algn="ctr"/>
            <a:r>
              <a:rPr lang="en-US" sz="4000" dirty="0">
                <a:solidFill>
                  <a:schemeClr val="bg1"/>
                </a:solidFill>
              </a:rPr>
              <a:t>COMP90050: </a:t>
            </a:r>
            <a:br>
              <a:rPr lang="en-US" sz="4000" dirty="0">
                <a:solidFill>
                  <a:schemeClr val="bg1"/>
                </a:solidFill>
              </a:rPr>
            </a:br>
            <a:r>
              <a:rPr lang="en-US" sz="3600" dirty="0">
                <a:solidFill>
                  <a:schemeClr val="bg1"/>
                </a:solidFill>
              </a:rPr>
              <a:t>Advanced Database Systems</a:t>
            </a: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0" y="4835892"/>
            <a:ext cx="6471466" cy="1979056"/>
          </a:xfrm>
        </p:spPr>
        <p:txBody>
          <a:bodyPr vert="horz" lIns="91440" tIns="45720" rIns="91440" bIns="45720" rtlCol="0" anchor="t">
            <a:noAutofit/>
          </a:bodyPr>
          <a:lstStyle/>
          <a:p>
            <a:r>
              <a:rPr lang="en-US" sz="2000" dirty="0"/>
              <a:t>Lecturer: Farhana Choudhury (PhD)</a:t>
            </a:r>
          </a:p>
          <a:p>
            <a:r>
              <a:rPr lang="en-US" sz="2000" dirty="0"/>
              <a:t>Isolation concepts</a:t>
            </a:r>
          </a:p>
          <a:p>
            <a:r>
              <a:rPr lang="en-US" sz="2000" dirty="0"/>
              <a:t>Week 6</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Tree>
    <p:extLst>
      <p:ext uri="{BB962C8B-B14F-4D97-AF65-F5344CB8AC3E}">
        <p14:creationId xmlns:p14="http://schemas.microsoft.com/office/powerpoint/2010/main" val="106874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5DF5385A-9E60-4F3B-878D-CA9AE5F1A385}"/>
              </a:ext>
            </a:extLst>
          </p:cNvPr>
          <p:cNvSpPr>
            <a:spLocks noGrp="1" noChangeArrowheads="1"/>
          </p:cNvSpPr>
          <p:nvPr>
            <p:ph type="title"/>
          </p:nvPr>
        </p:nvSpPr>
        <p:spPr/>
        <p:txBody>
          <a:bodyPr/>
          <a:lstStyle/>
          <a:p>
            <a:pPr>
              <a:lnSpc>
                <a:spcPts val="1738"/>
              </a:lnSpc>
            </a:pPr>
            <a:r>
              <a:rPr lang="en-AU" altLang="en-US" dirty="0">
                <a:latin typeface="Helvetica" panose="020B0604020202020204" pitchFamily="34" charset="0"/>
              </a:rPr>
              <a:t>Dependencies</a:t>
            </a:r>
          </a:p>
        </p:txBody>
      </p:sp>
      <p:pic>
        <p:nvPicPr>
          <p:cNvPr id="5" name="Picture 4" descr="Diagram&#10;&#10;Description automatically generated">
            <a:extLst>
              <a:ext uri="{FF2B5EF4-FFF2-40B4-BE49-F238E27FC236}">
                <a16:creationId xmlns:a16="http://schemas.microsoft.com/office/drawing/2014/main" id="{63D34C3E-F6B8-BC43-BDFA-B30F90C601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03520"/>
            <a:ext cx="9144000" cy="3933859"/>
          </a:xfrm>
          <a:prstGeom prst="rect">
            <a:avLst/>
          </a:prstGeom>
        </p:spPr>
      </p:pic>
      <p:sp>
        <p:nvSpPr>
          <p:cNvPr id="2" name="Rectangle 1">
            <a:extLst>
              <a:ext uri="{FF2B5EF4-FFF2-40B4-BE49-F238E27FC236}">
                <a16:creationId xmlns:a16="http://schemas.microsoft.com/office/drawing/2014/main" id="{8595F9ED-037E-9747-B98D-7EDABF4DA126}"/>
              </a:ext>
            </a:extLst>
          </p:cNvPr>
          <p:cNvSpPr/>
          <p:nvPr/>
        </p:nvSpPr>
        <p:spPr>
          <a:xfrm>
            <a:off x="205740" y="1308443"/>
            <a:ext cx="8686800" cy="830997"/>
          </a:xfrm>
          <a:prstGeom prst="rect">
            <a:avLst/>
          </a:prstGeom>
        </p:spPr>
        <p:txBody>
          <a:bodyPr wrap="square">
            <a:spAutoFit/>
          </a:bodyPr>
          <a:lstStyle/>
          <a:p>
            <a:r>
              <a:rPr lang="en-AU" altLang="en-US" sz="2400" dirty="0">
                <a:latin typeface="Helvetica" panose="020B0604020202020204" pitchFamily="34" charset="0"/>
              </a:rPr>
              <a:t>When dependency graph has cycles then there is a violation of isolation and a possibility of inconsistency.</a:t>
            </a:r>
            <a:endParaRPr lang="en-US" sz="2400" dirty="0"/>
          </a:p>
        </p:txBody>
      </p:sp>
      <p:sp>
        <p:nvSpPr>
          <p:cNvPr id="3" name="Rectangle 2">
            <a:extLst>
              <a:ext uri="{FF2B5EF4-FFF2-40B4-BE49-F238E27FC236}">
                <a16:creationId xmlns:a16="http://schemas.microsoft.com/office/drawing/2014/main" id="{F20B3BDB-9B51-C24F-B6DB-A44578D77087}"/>
              </a:ext>
            </a:extLst>
          </p:cNvPr>
          <p:cNvSpPr/>
          <p:nvPr/>
        </p:nvSpPr>
        <p:spPr>
          <a:xfrm>
            <a:off x="205740" y="5779413"/>
            <a:ext cx="2217420" cy="646331"/>
          </a:xfrm>
          <a:prstGeom prst="rect">
            <a:avLst/>
          </a:prstGeom>
        </p:spPr>
        <p:txBody>
          <a:bodyPr wrap="square">
            <a:spAutoFit/>
          </a:bodyPr>
          <a:lstStyle/>
          <a:p>
            <a:r>
              <a:rPr lang="en-AU" altLang="en-US" dirty="0">
                <a:solidFill>
                  <a:srgbClr val="FF0000"/>
                </a:solidFill>
                <a:latin typeface="Helvetica" panose="020B0604020202020204" pitchFamily="34" charset="0"/>
              </a:rPr>
              <a:t>% T2 did not see the update of T1</a:t>
            </a:r>
            <a:endParaRPr lang="en-US" dirty="0">
              <a:solidFill>
                <a:srgbClr val="FF0000"/>
              </a:solidFill>
            </a:endParaRPr>
          </a:p>
        </p:txBody>
      </p:sp>
      <p:sp>
        <p:nvSpPr>
          <p:cNvPr id="4" name="Rectangle 3">
            <a:extLst>
              <a:ext uri="{FF2B5EF4-FFF2-40B4-BE49-F238E27FC236}">
                <a16:creationId xmlns:a16="http://schemas.microsoft.com/office/drawing/2014/main" id="{6236FF63-816E-A44C-A33B-F9FDFDA0C594}"/>
              </a:ext>
            </a:extLst>
          </p:cNvPr>
          <p:cNvSpPr/>
          <p:nvPr/>
        </p:nvSpPr>
        <p:spPr>
          <a:xfrm>
            <a:off x="2080260" y="5785634"/>
            <a:ext cx="2766060" cy="830997"/>
          </a:xfrm>
          <a:prstGeom prst="rect">
            <a:avLst/>
          </a:prstGeom>
        </p:spPr>
        <p:txBody>
          <a:bodyPr wrap="square">
            <a:spAutoFit/>
          </a:bodyPr>
          <a:lstStyle/>
          <a:p>
            <a:pPr lvl="1">
              <a:buFontTx/>
              <a:buNone/>
            </a:pPr>
            <a:r>
              <a:rPr lang="en-AU" altLang="en-US" sz="1600" dirty="0">
                <a:solidFill>
                  <a:srgbClr val="FF0000"/>
                </a:solidFill>
                <a:latin typeface="Helvetica" panose="020B0604020202020204" pitchFamily="34" charset="0"/>
              </a:rPr>
              <a:t>What if T2 aborts?</a:t>
            </a:r>
          </a:p>
          <a:p>
            <a:pPr lvl="1">
              <a:buFontTx/>
              <a:buNone/>
            </a:pPr>
            <a:r>
              <a:rPr lang="en-AU" altLang="en-US" sz="1600" dirty="0">
                <a:solidFill>
                  <a:srgbClr val="FF0000"/>
                </a:solidFill>
                <a:latin typeface="Helvetica" panose="020B0604020202020204" pitchFamily="34" charset="0"/>
              </a:rPr>
              <a:t>T1’s read will be </a:t>
            </a:r>
          </a:p>
          <a:p>
            <a:pPr lvl="1">
              <a:buFontTx/>
              <a:buNone/>
            </a:pPr>
            <a:r>
              <a:rPr lang="en-AU" altLang="en-US" sz="1600" dirty="0">
                <a:solidFill>
                  <a:srgbClr val="FF0000"/>
                </a:solidFill>
                <a:latin typeface="Helvetica" panose="020B0604020202020204" pitchFamily="34" charset="0"/>
              </a:rPr>
              <a:t>invalid</a:t>
            </a:r>
          </a:p>
        </p:txBody>
      </p:sp>
      <p:sp>
        <p:nvSpPr>
          <p:cNvPr id="7" name="Rectangle 6">
            <a:extLst>
              <a:ext uri="{FF2B5EF4-FFF2-40B4-BE49-F238E27FC236}">
                <a16:creationId xmlns:a16="http://schemas.microsoft.com/office/drawing/2014/main" id="{B5D09CFA-B5D4-E547-8006-ACF676AFD7F8}"/>
              </a:ext>
            </a:extLst>
          </p:cNvPr>
          <p:cNvSpPr/>
          <p:nvPr/>
        </p:nvSpPr>
        <p:spPr>
          <a:xfrm>
            <a:off x="4400550" y="5759617"/>
            <a:ext cx="2766060" cy="1077218"/>
          </a:xfrm>
          <a:prstGeom prst="rect">
            <a:avLst/>
          </a:prstGeom>
        </p:spPr>
        <p:txBody>
          <a:bodyPr wrap="square">
            <a:spAutoFit/>
          </a:bodyPr>
          <a:lstStyle/>
          <a:p>
            <a:pPr lvl="1">
              <a:buFontTx/>
              <a:buNone/>
            </a:pPr>
            <a:r>
              <a:rPr lang="en-AU" altLang="en-US" sz="1600" dirty="0">
                <a:solidFill>
                  <a:srgbClr val="FF0000"/>
                </a:solidFill>
                <a:latin typeface="Helvetica" panose="020B0604020202020204" pitchFamily="34" charset="0"/>
              </a:rPr>
              <a:t>The value of o changes by another transaction T2  while T1 is still  running</a:t>
            </a:r>
          </a:p>
        </p:txBody>
      </p:sp>
    </p:spTree>
    <p:extLst>
      <p:ext uri="{BB962C8B-B14F-4D97-AF65-F5344CB8AC3E}">
        <p14:creationId xmlns:p14="http://schemas.microsoft.com/office/powerpoint/2010/main" val="1332217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3B1CE-2BE3-394F-8138-61AC2C28260C}"/>
              </a:ext>
            </a:extLst>
          </p:cNvPr>
          <p:cNvSpPr>
            <a:spLocks noGrp="1"/>
          </p:cNvSpPr>
          <p:nvPr>
            <p:ph type="title"/>
          </p:nvPr>
        </p:nvSpPr>
        <p:spPr/>
        <p:txBody>
          <a:bodyPr/>
          <a:lstStyle/>
          <a:p>
            <a:r>
              <a:rPr lang="en-US" dirty="0"/>
              <a:t>Formal definition of dependency</a:t>
            </a:r>
          </a:p>
        </p:txBody>
      </p:sp>
      <p:sp>
        <p:nvSpPr>
          <p:cNvPr id="3" name="Content Placeholder 2">
            <a:extLst>
              <a:ext uri="{FF2B5EF4-FFF2-40B4-BE49-F238E27FC236}">
                <a16:creationId xmlns:a16="http://schemas.microsoft.com/office/drawing/2014/main" id="{C0762843-2302-7A48-84A6-35B2030CD109}"/>
              </a:ext>
            </a:extLst>
          </p:cNvPr>
          <p:cNvSpPr>
            <a:spLocks noGrp="1"/>
          </p:cNvSpPr>
          <p:nvPr>
            <p:ph idx="1"/>
          </p:nvPr>
        </p:nvSpPr>
        <p:spPr/>
        <p:txBody>
          <a:bodyPr/>
          <a:lstStyle/>
          <a:p>
            <a:pPr>
              <a:lnSpc>
                <a:spcPts val="2463"/>
              </a:lnSpc>
            </a:pPr>
            <a:r>
              <a:rPr lang="en-AU" altLang="en-US" dirty="0">
                <a:latin typeface="Helvetica" panose="020B0604020202020204" pitchFamily="34" charset="0"/>
              </a:rPr>
              <a:t>Let H is a history sequence of tuples of the form (T, action, object). </a:t>
            </a:r>
          </a:p>
          <a:p>
            <a:pPr>
              <a:lnSpc>
                <a:spcPts val="2463"/>
              </a:lnSpc>
            </a:pPr>
            <a:r>
              <a:rPr lang="en-AU" altLang="en-US" dirty="0">
                <a:latin typeface="Helvetica" panose="020B0604020202020204" pitchFamily="34" charset="0"/>
              </a:rPr>
              <a:t>Let T1 and T2 are transactions in H. If T1 performs an action on an object O, then T2 performs an action on the same O, and there is no write action in between by another transaction on O – then T2 depends on T1. </a:t>
            </a:r>
          </a:p>
          <a:p>
            <a:pPr>
              <a:lnSpc>
                <a:spcPts val="2463"/>
              </a:lnSpc>
            </a:pPr>
            <a:endParaRPr lang="en-AU" altLang="en-US" dirty="0">
              <a:latin typeface="Helvetica" panose="020B0604020202020204" pitchFamily="34" charset="0"/>
            </a:endParaRPr>
          </a:p>
          <a:p>
            <a:pPr>
              <a:lnSpc>
                <a:spcPts val="2463"/>
              </a:lnSpc>
            </a:pPr>
            <a:r>
              <a:rPr lang="en-AU" altLang="en-US" dirty="0">
                <a:latin typeface="Helvetica" panose="020B0604020202020204" pitchFamily="34" charset="0"/>
              </a:rPr>
              <a:t>Formally, the dependency of T2 on T1 (T1, O, T2) exists in history H if there are indexes </a:t>
            </a:r>
            <a:r>
              <a:rPr lang="en-AU" altLang="en-US" dirty="0" err="1">
                <a:latin typeface="Helvetica" panose="020B0604020202020204" pitchFamily="34" charset="0"/>
              </a:rPr>
              <a:t>i</a:t>
            </a:r>
            <a:r>
              <a:rPr lang="en-AU" altLang="en-US" dirty="0">
                <a:latin typeface="Helvetica" panose="020B0604020202020204" pitchFamily="34" charset="0"/>
              </a:rPr>
              <a:t> and j such that </a:t>
            </a:r>
            <a:r>
              <a:rPr lang="en-AU" altLang="en-US" dirty="0" err="1">
                <a:latin typeface="Helvetica" panose="020B0604020202020204" pitchFamily="34" charset="0"/>
              </a:rPr>
              <a:t>i</a:t>
            </a:r>
            <a:r>
              <a:rPr lang="en-AU" altLang="en-US" dirty="0">
                <a:latin typeface="Helvetica" panose="020B0604020202020204" pitchFamily="34" charset="0"/>
              </a:rPr>
              <a:t> &lt; j, H[</a:t>
            </a:r>
            <a:r>
              <a:rPr lang="en-AU" altLang="en-US" dirty="0" err="1">
                <a:latin typeface="Helvetica" panose="020B0604020202020204" pitchFamily="34" charset="0"/>
              </a:rPr>
              <a:t>i</a:t>
            </a:r>
            <a:r>
              <a:rPr lang="en-AU" altLang="en-US" dirty="0">
                <a:latin typeface="Helvetica" panose="020B0604020202020204" pitchFamily="34" charset="0"/>
              </a:rPr>
              <a:t>] involves action a1 on O by T1, (i.e., H[</a:t>
            </a:r>
            <a:r>
              <a:rPr lang="en-AU" altLang="en-US" dirty="0" err="1">
                <a:latin typeface="Helvetica" panose="020B0604020202020204" pitchFamily="34" charset="0"/>
              </a:rPr>
              <a:t>i</a:t>
            </a:r>
            <a:r>
              <a:rPr lang="en-AU" altLang="en-US" dirty="0">
                <a:latin typeface="Helvetica" panose="020B0604020202020204" pitchFamily="34" charset="0"/>
              </a:rPr>
              <a:t>] = (T1,a1,O)) and H[j] involves action a2  on O by T2  (i.e., H(j) = (T2, a2,O)) and there are no other H[k] = (T’,WRITE,O)  for  </a:t>
            </a:r>
            <a:r>
              <a:rPr lang="en-AU" altLang="en-US" dirty="0" err="1">
                <a:latin typeface="Helvetica" panose="020B0604020202020204" pitchFamily="34" charset="0"/>
              </a:rPr>
              <a:t>i</a:t>
            </a:r>
            <a:r>
              <a:rPr lang="en-AU" altLang="en-US" dirty="0">
                <a:latin typeface="Helvetica" panose="020B0604020202020204" pitchFamily="34" charset="0"/>
              </a:rPr>
              <a:t> &lt; k &lt; j </a:t>
            </a:r>
          </a:p>
          <a:p>
            <a:pPr>
              <a:lnSpc>
                <a:spcPts val="2463"/>
              </a:lnSpc>
            </a:pPr>
            <a:endParaRPr lang="en-AU" altLang="en-US" dirty="0">
              <a:latin typeface="Helvetica" panose="020B0604020202020204" pitchFamily="34" charset="0"/>
            </a:endParaRPr>
          </a:p>
          <a:p>
            <a:pPr>
              <a:lnSpc>
                <a:spcPts val="1838"/>
              </a:lnSpc>
            </a:pPr>
            <a:r>
              <a:rPr lang="en-AU" altLang="en-US" dirty="0">
                <a:latin typeface="Helvetica" panose="020B0604020202020204" pitchFamily="34" charset="0"/>
              </a:rPr>
              <a:t>Dependency graph : Transactions are nodes, and object labels</a:t>
            </a:r>
          </a:p>
          <a:p>
            <a:pPr>
              <a:lnSpc>
                <a:spcPts val="1838"/>
              </a:lnSpc>
            </a:pPr>
            <a:r>
              <a:rPr lang="en-AU" altLang="en-US" dirty="0">
                <a:latin typeface="Helvetica" panose="020B0604020202020204" pitchFamily="34" charset="0"/>
              </a:rPr>
              <a:t>the edges from the node </a:t>
            </a:r>
            <a:r>
              <a:rPr lang="en-AU" altLang="en-US" dirty="0" err="1">
                <a:latin typeface="Helvetica" panose="020B0604020202020204" pitchFamily="34" charset="0"/>
              </a:rPr>
              <a:t>Ti</a:t>
            </a:r>
            <a:r>
              <a:rPr lang="en-AU" altLang="en-US" dirty="0">
                <a:latin typeface="Helvetica" panose="020B0604020202020204" pitchFamily="34" charset="0"/>
              </a:rPr>
              <a:t> to </a:t>
            </a:r>
            <a:r>
              <a:rPr lang="en-AU" altLang="en-US" dirty="0" err="1">
                <a:latin typeface="Helvetica" panose="020B0604020202020204" pitchFamily="34" charset="0"/>
              </a:rPr>
              <a:t>Tj</a:t>
            </a:r>
            <a:r>
              <a:rPr lang="en-AU" altLang="en-US" dirty="0">
                <a:latin typeface="Helvetica" panose="020B0604020202020204" pitchFamily="34" charset="0"/>
              </a:rPr>
              <a:t> if (</a:t>
            </a:r>
            <a:r>
              <a:rPr lang="en-AU" altLang="en-US" dirty="0" err="1">
                <a:latin typeface="Helvetica" panose="020B0604020202020204" pitchFamily="34" charset="0"/>
              </a:rPr>
              <a:t>Ti</a:t>
            </a:r>
            <a:r>
              <a:rPr lang="en-AU" altLang="en-US" dirty="0">
                <a:latin typeface="Helvetica" panose="020B0604020202020204" pitchFamily="34" charset="0"/>
              </a:rPr>
              <a:t>, O, </a:t>
            </a:r>
            <a:r>
              <a:rPr lang="en-AU" altLang="en-US" dirty="0" err="1">
                <a:latin typeface="Helvetica" panose="020B0604020202020204" pitchFamily="34" charset="0"/>
              </a:rPr>
              <a:t>Tj</a:t>
            </a:r>
            <a:r>
              <a:rPr lang="en-AU" altLang="en-US" dirty="0">
                <a:latin typeface="Helvetica" panose="020B0604020202020204" pitchFamily="34" charset="0"/>
              </a:rPr>
              <a:t>) is in DEP(H).</a:t>
            </a:r>
            <a:endParaRPr lang="en-US" dirty="0"/>
          </a:p>
        </p:txBody>
      </p:sp>
      <p:sp>
        <p:nvSpPr>
          <p:cNvPr id="4" name="Slide Number Placeholder 3">
            <a:extLst>
              <a:ext uri="{FF2B5EF4-FFF2-40B4-BE49-F238E27FC236}">
                <a16:creationId xmlns:a16="http://schemas.microsoft.com/office/drawing/2014/main" id="{78B44E51-4587-AE44-A1AA-B4BEA17E8814}"/>
              </a:ext>
            </a:extLst>
          </p:cNvPr>
          <p:cNvSpPr>
            <a:spLocks noGrp="1"/>
          </p:cNvSpPr>
          <p:nvPr>
            <p:ph type="sldNum" sz="quarter" idx="12"/>
          </p:nvPr>
        </p:nvSpPr>
        <p:spPr/>
        <p:txBody>
          <a:bodyPr/>
          <a:lstStyle/>
          <a:p>
            <a:fld id="{DC22DD25-61AE-413C-B4D2-EF2365C9B2E1}" type="slidenum">
              <a:rPr lang="en-AU" noProof="0" smtClean="0"/>
              <a:t>11</a:t>
            </a:fld>
            <a:endParaRPr lang="en-AU" noProof="0"/>
          </a:p>
        </p:txBody>
      </p:sp>
    </p:spTree>
    <p:extLst>
      <p:ext uri="{BB962C8B-B14F-4D97-AF65-F5344CB8AC3E}">
        <p14:creationId xmlns:p14="http://schemas.microsoft.com/office/powerpoint/2010/main" val="3914049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B84CF75-51D6-4565-BAD8-B310F06F7667}"/>
              </a:ext>
            </a:extLst>
          </p:cNvPr>
          <p:cNvSpPr>
            <a:spLocks noGrp="1" noChangeArrowheads="1"/>
          </p:cNvSpPr>
          <p:nvPr>
            <p:ph type="title"/>
          </p:nvPr>
        </p:nvSpPr>
        <p:spPr/>
        <p:txBody>
          <a:bodyPr/>
          <a:lstStyle/>
          <a:p>
            <a:pPr>
              <a:lnSpc>
                <a:spcPts val="2463"/>
              </a:lnSpc>
            </a:pPr>
            <a:r>
              <a:rPr lang="en-AU" altLang="en-US" sz="2800" dirty="0">
                <a:latin typeface="Helvetica" panose="020B0604020202020204" pitchFamily="34" charset="0"/>
              </a:rPr>
              <a:t>Dependency relations</a:t>
            </a:r>
          </a:p>
        </p:txBody>
      </p:sp>
      <p:sp>
        <p:nvSpPr>
          <p:cNvPr id="28675" name="Rectangle 37">
            <a:extLst>
              <a:ext uri="{FF2B5EF4-FFF2-40B4-BE49-F238E27FC236}">
                <a16:creationId xmlns:a16="http://schemas.microsoft.com/office/drawing/2014/main" id="{DC0F0AD6-8D4D-4BDF-86EB-EB14D675D93C}"/>
              </a:ext>
            </a:extLst>
          </p:cNvPr>
          <p:cNvSpPr>
            <a:spLocks noGrp="1" noChangeArrowheads="1"/>
          </p:cNvSpPr>
          <p:nvPr>
            <p:ph type="body" idx="1"/>
          </p:nvPr>
        </p:nvSpPr>
        <p:spPr>
          <a:xfrm>
            <a:off x="648110" y="1282426"/>
            <a:ext cx="8145463" cy="5589587"/>
          </a:xfrm>
        </p:spPr>
        <p:txBody>
          <a:bodyPr/>
          <a:lstStyle/>
          <a:p>
            <a:pPr>
              <a:lnSpc>
                <a:spcPts val="2463"/>
              </a:lnSpc>
              <a:buFontTx/>
              <a:buNone/>
            </a:pPr>
            <a:endParaRPr lang="en-AU" altLang="en-US" sz="2400" dirty="0">
              <a:solidFill>
                <a:srgbClr val="000099"/>
              </a:solidFill>
              <a:latin typeface="Helvetica" panose="020B0604020202020204" pitchFamily="34" charset="0"/>
            </a:endParaRPr>
          </a:p>
          <a:p>
            <a:pPr>
              <a:lnSpc>
                <a:spcPts val="2463"/>
              </a:lnSpc>
            </a:pPr>
            <a:r>
              <a:rPr lang="en-AU" altLang="en-US" sz="2000" dirty="0">
                <a:latin typeface="Helvetica" panose="020B0604020202020204" pitchFamily="34" charset="0"/>
              </a:rPr>
              <a:t>We focus on the dependency in three scenarios</a:t>
            </a:r>
            <a:endParaRPr lang="en-AU" altLang="en-US" sz="2000" b="1" dirty="0">
              <a:latin typeface="Helvetica" panose="020B0604020202020204" pitchFamily="34" charset="0"/>
            </a:endParaRPr>
          </a:p>
          <a:p>
            <a:pPr lvl="1">
              <a:lnSpc>
                <a:spcPts val="2463"/>
              </a:lnSpc>
            </a:pPr>
            <a:r>
              <a:rPr lang="en-AU" altLang="en-US" sz="1800" b="0" dirty="0">
                <a:latin typeface="Helvetica" panose="020B0604020202020204" pitchFamily="34" charset="0"/>
              </a:rPr>
              <a:t>a1 = WRITE &amp; a2 = WRITE;</a:t>
            </a:r>
          </a:p>
          <a:p>
            <a:pPr lvl="1">
              <a:lnSpc>
                <a:spcPts val="2463"/>
              </a:lnSpc>
            </a:pPr>
            <a:r>
              <a:rPr lang="en-AU" altLang="en-US" sz="1800" b="0" dirty="0">
                <a:latin typeface="Helvetica" panose="020B0604020202020204" pitchFamily="34" charset="0"/>
              </a:rPr>
              <a:t>a1 = WRITE &amp; a2 = READ;</a:t>
            </a:r>
          </a:p>
          <a:p>
            <a:pPr lvl="1">
              <a:lnSpc>
                <a:spcPts val="2463"/>
              </a:lnSpc>
            </a:pPr>
            <a:r>
              <a:rPr lang="en-AU" altLang="en-US" sz="1800" b="0" dirty="0">
                <a:latin typeface="Helvetica" panose="020B0604020202020204" pitchFamily="34" charset="0"/>
              </a:rPr>
              <a:t>a1 = READ &amp; a2 = WRITE (dependency as T1 may read again after a2).</a:t>
            </a:r>
          </a:p>
          <a:p>
            <a:pPr marL="360363" lvl="1" indent="0">
              <a:lnSpc>
                <a:spcPts val="2463"/>
              </a:lnSpc>
              <a:buFontTx/>
              <a:buNone/>
            </a:pPr>
            <a:r>
              <a:rPr lang="en-AU" altLang="en-US" sz="1800" b="0" dirty="0">
                <a:solidFill>
                  <a:schemeClr val="bg2"/>
                </a:solidFill>
                <a:latin typeface="Helvetica" panose="020B0604020202020204" pitchFamily="34" charset="0"/>
              </a:rPr>
              <a:t>These are also called WRITE --&gt; WRITE, WRITE --&gt; READ and READ --&gt; WRITE dependency respectively.</a:t>
            </a:r>
          </a:p>
          <a:p>
            <a:pPr>
              <a:lnSpc>
                <a:spcPts val="2463"/>
              </a:lnSpc>
            </a:pPr>
            <a:endParaRPr lang="en-AU" altLang="en-US" sz="2000" dirty="0">
              <a:latin typeface="Helvetica" panose="020B0604020202020204" pitchFamily="34" charset="0"/>
            </a:endParaRPr>
          </a:p>
        </p:txBody>
      </p:sp>
    </p:spTree>
    <p:extLst>
      <p:ext uri="{BB962C8B-B14F-4D97-AF65-F5344CB8AC3E}">
        <p14:creationId xmlns:p14="http://schemas.microsoft.com/office/powerpoint/2010/main" val="497719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D98839B-D3EB-44D7-B6EE-51F22727005A}"/>
              </a:ext>
            </a:extLst>
          </p:cNvPr>
          <p:cNvSpPr>
            <a:spLocks noGrp="1" noChangeArrowheads="1"/>
          </p:cNvSpPr>
          <p:nvPr>
            <p:ph type="title"/>
          </p:nvPr>
        </p:nvSpPr>
        <p:spPr>
          <a:xfrm>
            <a:off x="1097280" y="395066"/>
            <a:ext cx="8046720" cy="887360"/>
          </a:xfrm>
        </p:spPr>
        <p:txBody>
          <a:bodyPr/>
          <a:lstStyle/>
          <a:p>
            <a:pPr>
              <a:lnSpc>
                <a:spcPts val="1838"/>
              </a:lnSpc>
            </a:pPr>
            <a:r>
              <a:rPr lang="en-AU" altLang="en-US" dirty="0">
                <a:latin typeface="Helvetica" panose="020B0604020202020204" pitchFamily="34" charset="0"/>
              </a:rPr>
              <a:t>Dependency relations - equivalence</a:t>
            </a:r>
            <a:br>
              <a:rPr lang="en-AU" altLang="en-US" dirty="0">
                <a:latin typeface="Helvetica" panose="020B0604020202020204" pitchFamily="34" charset="0"/>
              </a:rPr>
            </a:br>
            <a:endParaRPr lang="en-AU" altLang="en-US" dirty="0">
              <a:latin typeface="Helvetica" panose="020B0604020202020204" pitchFamily="34" charset="0"/>
            </a:endParaRPr>
          </a:p>
        </p:txBody>
      </p:sp>
      <p:sp>
        <p:nvSpPr>
          <p:cNvPr id="32771" name="Rectangle 3">
            <a:extLst>
              <a:ext uri="{FF2B5EF4-FFF2-40B4-BE49-F238E27FC236}">
                <a16:creationId xmlns:a16="http://schemas.microsoft.com/office/drawing/2014/main" id="{A9F08DE5-4471-4C74-8654-EE94E4E2B6FA}"/>
              </a:ext>
            </a:extLst>
          </p:cNvPr>
          <p:cNvSpPr>
            <a:spLocks noGrp="1" noChangeArrowheads="1"/>
          </p:cNvSpPr>
          <p:nvPr>
            <p:ph type="body" idx="1"/>
          </p:nvPr>
        </p:nvSpPr>
        <p:spPr>
          <a:xfrm>
            <a:off x="500063" y="957263"/>
            <a:ext cx="8418512" cy="56197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DEP(H)  =  { (</a:t>
            </a:r>
            <a:r>
              <a:rPr lang="en-AU" altLang="en-US" sz="1800" dirty="0" err="1">
                <a:latin typeface="Helvetica" panose="020B0604020202020204" pitchFamily="34" charset="0"/>
              </a:rPr>
              <a:t>Ti</a:t>
            </a:r>
            <a:r>
              <a:rPr lang="en-AU" altLang="en-US" sz="1800" dirty="0">
                <a:latin typeface="Helvetica" panose="020B0604020202020204" pitchFamily="34" charset="0"/>
              </a:rPr>
              <a:t>, O, </a:t>
            </a:r>
            <a:r>
              <a:rPr lang="en-AU" altLang="en-US" sz="1800" dirty="0" err="1">
                <a:latin typeface="Helvetica" panose="020B0604020202020204" pitchFamily="34" charset="0"/>
              </a:rPr>
              <a:t>Tj</a:t>
            </a:r>
            <a:r>
              <a:rPr lang="en-AU" altLang="en-US" sz="1800" dirty="0">
                <a:latin typeface="Helvetica" panose="020B0604020202020204" pitchFamily="34" charset="0"/>
              </a:rPr>
              <a:t>) | </a:t>
            </a:r>
            <a:r>
              <a:rPr lang="en-AU" altLang="en-US" sz="1800" dirty="0" err="1">
                <a:latin typeface="Helvetica" panose="020B0604020202020204" pitchFamily="34" charset="0"/>
              </a:rPr>
              <a:t>Tj</a:t>
            </a:r>
            <a:r>
              <a:rPr lang="en-AU" altLang="en-US" sz="1800" dirty="0">
                <a:latin typeface="Helvetica" panose="020B0604020202020204" pitchFamily="34" charset="0"/>
              </a:rPr>
              <a:t> depends on </a:t>
            </a:r>
            <a:r>
              <a:rPr lang="en-AU" altLang="en-US" sz="1800" dirty="0" err="1">
                <a:latin typeface="Helvetica" panose="020B0604020202020204" pitchFamily="34" charset="0"/>
              </a:rPr>
              <a:t>Ti</a:t>
            </a:r>
            <a:r>
              <a:rPr lang="en-AU" altLang="en-US" sz="1800" dirty="0">
                <a:latin typeface="Helvetica" panose="020B0604020202020204" pitchFamily="34" charset="0"/>
              </a:rPr>
              <a:t> }.</a:t>
            </a:r>
          </a:p>
          <a:p>
            <a:pPr>
              <a:lnSpc>
                <a:spcPts val="1838"/>
              </a:lnSpc>
              <a:buFontTx/>
              <a:buNone/>
            </a:pPr>
            <a:r>
              <a:rPr lang="en-AU" altLang="en-US" sz="1800" dirty="0">
                <a:latin typeface="Helvetica" panose="020B0604020202020204" pitchFamily="34" charset="0"/>
              </a:rPr>
              <a:t>Given two histories H1 and H2 contain the same tuples, H1 and H2 are equivalent if DEP(H1) = DEP(H2)</a:t>
            </a:r>
          </a:p>
          <a:p>
            <a:pPr>
              <a:lnSpc>
                <a:spcPts val="1838"/>
              </a:lnSpc>
              <a:buFontTx/>
              <a:buNone/>
            </a:pPr>
            <a:r>
              <a:rPr lang="en-AU" altLang="en-US" sz="1800" dirty="0">
                <a:latin typeface="Helvetica" panose="020B0604020202020204" pitchFamily="34" charset="0"/>
              </a:rPr>
              <a:t> </a:t>
            </a:r>
          </a:p>
          <a:p>
            <a:pPr>
              <a:spcBef>
                <a:spcPts val="200"/>
              </a:spcBef>
              <a:buFontTx/>
              <a:buNone/>
            </a:pPr>
            <a:r>
              <a:rPr lang="en-AU" altLang="en-US" sz="1800" dirty="0">
                <a:latin typeface="Helvetica" panose="020B0604020202020204" pitchFamily="34" charset="0"/>
              </a:rPr>
              <a:t>This implies that a given database will end up in exactly the same final</a:t>
            </a:r>
          </a:p>
          <a:p>
            <a:pPr>
              <a:spcBef>
                <a:spcPts val="200"/>
              </a:spcBef>
              <a:buFontTx/>
              <a:buNone/>
            </a:pPr>
            <a:r>
              <a:rPr lang="en-AU" altLang="en-US" sz="1800" dirty="0">
                <a:latin typeface="Helvetica" panose="020B0604020202020204" pitchFamily="34" charset="0"/>
              </a:rPr>
              <a:t> state by executing either of the sequence of operations in H1 or H2</a:t>
            </a:r>
          </a:p>
          <a:p>
            <a:pPr>
              <a:lnSpc>
                <a:spcPts val="1838"/>
              </a:lnSpc>
              <a:buFontTx/>
              <a:buNone/>
            </a:pPr>
            <a:r>
              <a:rPr lang="en-AU" altLang="en-US" sz="1500" dirty="0">
                <a:latin typeface="Helvetica" panose="020B0604020202020204" pitchFamily="34" charset="0"/>
              </a:rPr>
              <a:t>E.g.,</a:t>
            </a:r>
          </a:p>
          <a:p>
            <a:pPr>
              <a:lnSpc>
                <a:spcPts val="1838"/>
              </a:lnSpc>
              <a:buFontTx/>
              <a:buNone/>
            </a:pPr>
            <a:r>
              <a:rPr lang="en-AU" altLang="en-US" sz="1600" dirty="0">
                <a:latin typeface="Helvetica" panose="020B0604020202020204" pitchFamily="34" charset="0"/>
              </a:rPr>
              <a:t>H1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(T3,W,O2),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(T4,R,O2),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DEP(H1) </a:t>
            </a:r>
            <a:r>
              <a:rPr lang="en-AU" altLang="en-US" sz="2000" dirty="0">
                <a:latin typeface="Helvetica" panose="020B0604020202020204" pitchFamily="34" charset="0"/>
              </a:rPr>
              <a:t>= {</a:t>
            </a:r>
            <a:r>
              <a:rPr lang="en-AU" altLang="en-US" sz="1600" dirty="0">
                <a:solidFill>
                  <a:srgbClr val="0000FF"/>
                </a:solidFill>
                <a:latin typeface="Helvetica" panose="020B0604020202020204" pitchFamily="34" charset="0"/>
              </a:rPr>
              <a:t>&lt;T1, O1,T3&gt;, </a:t>
            </a:r>
            <a:r>
              <a:rPr lang="en-AU" altLang="en-US" sz="1600" dirty="0">
                <a:solidFill>
                  <a:srgbClr val="008000"/>
                </a:solidFill>
                <a:latin typeface="Helvetica" panose="020B0604020202020204" pitchFamily="34" charset="0"/>
              </a:rPr>
              <a:t>&lt;T1,O3,T5&gt;</a:t>
            </a:r>
            <a:r>
              <a:rPr lang="en-AU" altLang="en-US" sz="2000" dirty="0">
                <a:latin typeface="Helvetica" panose="020B0604020202020204" pitchFamily="34" charset="0"/>
              </a:rPr>
              <a:t>, &lt;</a:t>
            </a:r>
            <a:r>
              <a:rPr lang="en-AU" altLang="en-US" sz="1600" dirty="0">
                <a:latin typeface="Helvetica" panose="020B0604020202020204" pitchFamily="34" charset="0"/>
              </a:rPr>
              <a:t>T3,O2,T4&gt;, </a:t>
            </a:r>
            <a:r>
              <a:rPr lang="en-AU" altLang="en-US" sz="2000" dirty="0">
                <a:latin typeface="Helvetica" panose="020B0604020202020204" pitchFamily="34" charset="0"/>
              </a:rPr>
              <a:t>&lt;</a:t>
            </a:r>
            <a:r>
              <a:rPr lang="en-AU" altLang="en-US" sz="1600" dirty="0">
                <a:solidFill>
                  <a:srgbClr val="FF068B"/>
                </a:solidFill>
                <a:latin typeface="Helvetica" panose="020B0604020202020204" pitchFamily="34" charset="0"/>
              </a:rPr>
              <a:t>T5,O4,T6&gt;</a:t>
            </a:r>
            <a:r>
              <a:rPr lang="en-AU" altLang="en-US" sz="2000" dirty="0">
                <a:latin typeface="Helvetica" panose="020B0604020202020204" pitchFamily="34" charset="0"/>
              </a:rPr>
              <a:t> }</a:t>
            </a:r>
          </a:p>
          <a:p>
            <a:pPr>
              <a:lnSpc>
                <a:spcPts val="1838"/>
              </a:lnSpc>
              <a:buFontTx/>
              <a:buNone/>
            </a:pPr>
            <a:endParaRPr lang="en-AU" altLang="en-US" sz="2000" dirty="0">
              <a:latin typeface="Helvetica" panose="020B0604020202020204" pitchFamily="34" charset="0"/>
            </a:endParaRPr>
          </a:p>
          <a:p>
            <a:pPr>
              <a:lnSpc>
                <a:spcPts val="1838"/>
              </a:lnSpc>
              <a:buFontTx/>
              <a:buNone/>
            </a:pPr>
            <a:r>
              <a:rPr lang="en-AU" altLang="en-US" sz="1600" dirty="0">
                <a:latin typeface="Helvetica" panose="020B0604020202020204" pitchFamily="34" charset="0"/>
              </a:rPr>
              <a:t> H2 = &lt;</a:t>
            </a:r>
            <a:r>
              <a:rPr lang="en-AU" altLang="en-US" sz="1600" dirty="0">
                <a:solidFill>
                  <a:srgbClr val="0000FF"/>
                </a:solidFill>
                <a:latin typeface="Helvetica" panose="020B0604020202020204" pitchFamily="34" charset="0"/>
              </a:rPr>
              <a:t>(T1,R,O1), (T3,W,O1), </a:t>
            </a:r>
            <a:r>
              <a:rPr lang="en-AU" altLang="en-US" sz="1600" dirty="0">
                <a:latin typeface="Helvetica" panose="020B0604020202020204" pitchFamily="34" charset="0"/>
              </a:rPr>
              <a:t>(T3,W,O2),(T4,R,O2),</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DEP(H2) </a:t>
            </a:r>
            <a:r>
              <a:rPr lang="en-AU" altLang="en-US" sz="2000" dirty="0">
                <a:latin typeface="Helvetica" panose="020B0604020202020204" pitchFamily="34" charset="0"/>
              </a:rPr>
              <a:t>= </a:t>
            </a:r>
            <a:r>
              <a:rPr lang="en-AU" altLang="en-US" sz="1600" dirty="0">
                <a:solidFill>
                  <a:srgbClr val="0000FF"/>
                </a:solidFill>
                <a:latin typeface="Helvetica" panose="020B0604020202020204" pitchFamily="34" charset="0"/>
              </a:rPr>
              <a:t>{&lt;T1, O1,T3&gt;, </a:t>
            </a:r>
            <a:r>
              <a:rPr lang="en-AU" altLang="en-US" sz="1600" dirty="0">
                <a:solidFill>
                  <a:srgbClr val="008000"/>
                </a:solidFill>
                <a:latin typeface="Helvetica" panose="020B0604020202020204" pitchFamily="34" charset="0"/>
              </a:rPr>
              <a:t>&lt;T1,O3,T5&gt;, </a:t>
            </a:r>
            <a:r>
              <a:rPr lang="en-AU" altLang="en-US" sz="1600" dirty="0">
                <a:latin typeface="Helvetica" panose="020B0604020202020204" pitchFamily="34" charset="0"/>
              </a:rPr>
              <a:t>&lt;T3,O2,T4&gt;, </a:t>
            </a:r>
            <a:r>
              <a:rPr lang="en-AU" altLang="en-US" sz="1600" dirty="0">
                <a:solidFill>
                  <a:srgbClr val="FF068B"/>
                </a:solidFill>
                <a:latin typeface="Helvetica" panose="020B0604020202020204" pitchFamily="34" charset="0"/>
              </a:rPr>
              <a:t>&lt;T5,O4,T6&gt; </a:t>
            </a:r>
            <a:r>
              <a:rPr lang="en-AU" altLang="en-US" sz="2000" dirty="0">
                <a:latin typeface="Helvetica" panose="020B0604020202020204" pitchFamily="34" charset="0"/>
              </a:rPr>
              <a:t>}</a:t>
            </a:r>
            <a:endParaRPr lang="en-AU" altLang="en-US" sz="1600" dirty="0">
              <a:latin typeface="Helvetica" panose="020B0604020202020204" pitchFamily="34" charset="0"/>
            </a:endParaRPr>
          </a:p>
          <a:p>
            <a:pPr>
              <a:lnSpc>
                <a:spcPts val="1838"/>
              </a:lnSpc>
              <a:buFontTx/>
              <a:buNone/>
            </a:pPr>
            <a:endParaRPr lang="en-AU" altLang="en-US" sz="1600" dirty="0">
              <a:latin typeface="Helvetica" panose="020B0604020202020204" pitchFamily="34" charset="0"/>
            </a:endParaRPr>
          </a:p>
          <a:p>
            <a:pPr>
              <a:lnSpc>
                <a:spcPts val="1838"/>
              </a:lnSpc>
              <a:buFontTx/>
              <a:buNone/>
            </a:pPr>
            <a:r>
              <a:rPr lang="en-AU" altLang="en-US" sz="1600" dirty="0">
                <a:latin typeface="Helvetica" panose="020B0604020202020204" pitchFamily="34" charset="0"/>
              </a:rPr>
              <a:t>DEP(H1) </a:t>
            </a:r>
            <a:r>
              <a:rPr lang="en-AU" altLang="en-US" sz="2000" dirty="0">
                <a:latin typeface="Helvetica" panose="020B0604020202020204" pitchFamily="34" charset="0"/>
              </a:rPr>
              <a:t>= </a:t>
            </a:r>
            <a:r>
              <a:rPr lang="en-AU" altLang="en-US" sz="1600" dirty="0">
                <a:latin typeface="Helvetica" panose="020B0604020202020204" pitchFamily="34" charset="0"/>
              </a:rPr>
              <a:t>DEP(H2) </a:t>
            </a:r>
            <a:endParaRPr lang="en-AU" altLang="en-US" sz="1600" dirty="0">
              <a:solidFill>
                <a:srgbClr val="0000FF"/>
              </a:solidFill>
              <a:latin typeface="Helvetica" panose="020B0604020202020204" pitchFamily="34" charset="0"/>
            </a:endParaRPr>
          </a:p>
        </p:txBody>
      </p:sp>
      <p:sp>
        <p:nvSpPr>
          <p:cNvPr id="2" name="Rounded Rectangle 1">
            <a:extLst>
              <a:ext uri="{FF2B5EF4-FFF2-40B4-BE49-F238E27FC236}">
                <a16:creationId xmlns:a16="http://schemas.microsoft.com/office/drawing/2014/main" id="{914ABDF5-4B8A-7A4F-9715-0AB13D75BAF5}"/>
              </a:ext>
            </a:extLst>
          </p:cNvPr>
          <p:cNvSpPr/>
          <p:nvPr/>
        </p:nvSpPr>
        <p:spPr>
          <a:xfrm>
            <a:off x="500063" y="6115049"/>
            <a:ext cx="2265997" cy="4661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1575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a:extLst>
              <a:ext uri="{FF2B5EF4-FFF2-40B4-BE49-F238E27FC236}">
                <a16:creationId xmlns:a16="http://schemas.microsoft.com/office/drawing/2014/main" id="{DE09173C-F225-4ED6-A2BA-4DA23FF70388}"/>
              </a:ext>
            </a:extLst>
          </p:cNvPr>
          <p:cNvSpPr>
            <a:spLocks noGrp="1" noChangeArrowheads="1"/>
          </p:cNvSpPr>
          <p:nvPr>
            <p:ph type="body" idx="1"/>
          </p:nvPr>
        </p:nvSpPr>
        <p:spPr>
          <a:xfrm>
            <a:off x="427567" y="1314450"/>
            <a:ext cx="8001000" cy="5314950"/>
          </a:xfrm>
          <a:ln>
            <a:noFill/>
            <a:miter lim="800000"/>
            <a:headEnd/>
            <a:tailEnd/>
          </a:ln>
        </p:spPr>
        <p:txBody>
          <a:bodyPr/>
          <a:lstStyle/>
          <a:p>
            <a:pPr>
              <a:lnSpc>
                <a:spcPts val="1838"/>
              </a:lnSpc>
              <a:buFontTx/>
              <a:buNone/>
            </a:pPr>
            <a:r>
              <a:rPr lang="en-AU" altLang="en-US" sz="1600" dirty="0">
                <a:latin typeface="Helvetica" panose="020B0604020202020204" pitchFamily="34" charset="0"/>
              </a:rPr>
              <a:t>H1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(T3,W,O2),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(T4,R,O2),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 H2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(T3,W,O2),(T4,R,O2),</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endParaRPr lang="en-AU" altLang="en-US" sz="1600" dirty="0">
              <a:latin typeface="Helvetica" panose="020B0604020202020204" pitchFamily="34" charset="0"/>
            </a:endParaRPr>
          </a:p>
          <a:p>
            <a:pPr>
              <a:lnSpc>
                <a:spcPts val="1838"/>
              </a:lnSpc>
              <a:buFontTx/>
              <a:buNone/>
            </a:pPr>
            <a:r>
              <a:rPr lang="en-AU" altLang="en-US" sz="2000" dirty="0">
                <a:latin typeface="Helvetica" panose="020B0604020202020204" pitchFamily="34" charset="0"/>
              </a:rPr>
              <a:t>DEP(H1) = {</a:t>
            </a:r>
            <a:r>
              <a:rPr lang="en-AU" altLang="en-US" sz="2000" dirty="0">
                <a:solidFill>
                  <a:srgbClr val="0000FF"/>
                </a:solidFill>
                <a:latin typeface="Helvetica" panose="020B0604020202020204" pitchFamily="34" charset="0"/>
              </a:rPr>
              <a:t>&lt;T1, O1,T3&gt;, </a:t>
            </a:r>
            <a:r>
              <a:rPr lang="en-AU" altLang="en-US" sz="2000" dirty="0">
                <a:solidFill>
                  <a:srgbClr val="008000"/>
                </a:solidFill>
                <a:latin typeface="Helvetica" panose="020B0604020202020204" pitchFamily="34" charset="0"/>
              </a:rPr>
              <a:t>&lt;T1,O3,T5&gt;</a:t>
            </a:r>
            <a:r>
              <a:rPr lang="en-AU" altLang="en-US" sz="2000" dirty="0">
                <a:latin typeface="Helvetica" panose="020B0604020202020204" pitchFamily="34" charset="0"/>
              </a:rPr>
              <a:t>, &lt;T3,O2,T4&gt;, &lt;</a:t>
            </a:r>
            <a:r>
              <a:rPr lang="en-AU" altLang="en-US" sz="2000" dirty="0">
                <a:solidFill>
                  <a:srgbClr val="FF068B"/>
                </a:solidFill>
                <a:latin typeface="Helvetica" panose="020B0604020202020204" pitchFamily="34" charset="0"/>
              </a:rPr>
              <a:t>T5,O4,T6&gt;</a:t>
            </a:r>
            <a:r>
              <a:rPr lang="en-AU" altLang="en-US" sz="2000" dirty="0">
                <a:latin typeface="Helvetica" panose="020B0604020202020204" pitchFamily="34" charset="0"/>
              </a:rPr>
              <a:t> }</a:t>
            </a:r>
          </a:p>
          <a:p>
            <a:pPr>
              <a:lnSpc>
                <a:spcPts val="1838"/>
              </a:lnSpc>
              <a:buFontTx/>
              <a:buNone/>
            </a:pPr>
            <a:r>
              <a:rPr lang="en-AU" altLang="en-US" sz="2000" dirty="0">
                <a:latin typeface="Helvetica" panose="020B0604020202020204" pitchFamily="34" charset="0"/>
              </a:rPr>
              <a:t>DEP(H2) = </a:t>
            </a:r>
            <a:r>
              <a:rPr lang="en-AU" altLang="en-US" sz="2000" dirty="0">
                <a:solidFill>
                  <a:srgbClr val="0000FF"/>
                </a:solidFill>
                <a:latin typeface="Helvetica" panose="020B0604020202020204" pitchFamily="34" charset="0"/>
              </a:rPr>
              <a:t>{&lt;T1, O1,T3&gt;, </a:t>
            </a:r>
            <a:r>
              <a:rPr lang="en-AU" altLang="en-US" sz="2000" dirty="0">
                <a:solidFill>
                  <a:srgbClr val="008000"/>
                </a:solidFill>
                <a:latin typeface="Helvetica" panose="020B0604020202020204" pitchFamily="34" charset="0"/>
              </a:rPr>
              <a:t>&lt;T1,O3,T5&gt;, </a:t>
            </a:r>
            <a:r>
              <a:rPr lang="en-AU" altLang="en-US" sz="2000" dirty="0">
                <a:latin typeface="Helvetica" panose="020B0604020202020204" pitchFamily="34" charset="0"/>
              </a:rPr>
              <a:t>&lt;T3,O2,T4&gt;, </a:t>
            </a:r>
            <a:r>
              <a:rPr lang="en-AU" altLang="en-US" sz="2000" dirty="0">
                <a:solidFill>
                  <a:srgbClr val="FF068B"/>
                </a:solidFill>
                <a:latin typeface="Helvetica" panose="020B0604020202020204" pitchFamily="34" charset="0"/>
              </a:rPr>
              <a:t>&lt;T5,O4,T6&gt; </a:t>
            </a:r>
            <a:r>
              <a:rPr lang="en-AU" altLang="en-US" sz="2000" dirty="0">
                <a:latin typeface="Helvetica" panose="020B0604020202020204" pitchFamily="34" charset="0"/>
              </a:rPr>
              <a:t>}</a:t>
            </a:r>
          </a:p>
          <a:p>
            <a:pPr>
              <a:lnSpc>
                <a:spcPts val="1838"/>
              </a:lnSpc>
              <a:buFontTx/>
              <a:buNone/>
            </a:pPr>
            <a:endParaRPr lang="en-AU" altLang="en-US" sz="2000" dirty="0">
              <a:latin typeface="Helvetica" panose="020B0604020202020204" pitchFamily="34" charset="0"/>
            </a:endParaRPr>
          </a:p>
          <a:p>
            <a:pPr>
              <a:lnSpc>
                <a:spcPts val="1838"/>
              </a:lnSpc>
              <a:buFontTx/>
              <a:buNone/>
            </a:pPr>
            <a:endParaRPr lang="en-AU" altLang="en-US" sz="2000" dirty="0">
              <a:latin typeface="Helvetica" panose="020B0604020202020204" pitchFamily="34" charset="0"/>
            </a:endParaRPr>
          </a:p>
          <a:p>
            <a:pPr>
              <a:lnSpc>
                <a:spcPts val="1838"/>
              </a:lnSpc>
              <a:buFontTx/>
              <a:buNone/>
            </a:pPr>
            <a:endParaRPr lang="en-AU" altLang="en-US" sz="2000" dirty="0">
              <a:latin typeface="Helvetica" panose="020B0604020202020204" pitchFamily="34" charset="0"/>
            </a:endParaRPr>
          </a:p>
        </p:txBody>
      </p:sp>
      <p:grpSp>
        <p:nvGrpSpPr>
          <p:cNvPr id="34820" name="Group 19">
            <a:extLst>
              <a:ext uri="{FF2B5EF4-FFF2-40B4-BE49-F238E27FC236}">
                <a16:creationId xmlns:a16="http://schemas.microsoft.com/office/drawing/2014/main" id="{EE8CB9CA-FDA2-44D9-8596-B1AC6690213D}"/>
              </a:ext>
            </a:extLst>
          </p:cNvPr>
          <p:cNvGrpSpPr>
            <a:grpSpLocks/>
          </p:cNvGrpSpPr>
          <p:nvPr/>
        </p:nvGrpSpPr>
        <p:grpSpPr bwMode="auto">
          <a:xfrm>
            <a:off x="2667000" y="3729673"/>
            <a:ext cx="2895600" cy="2759075"/>
            <a:chOff x="956733" y="2040466"/>
            <a:chExt cx="2895600" cy="2760135"/>
          </a:xfrm>
        </p:grpSpPr>
        <p:sp>
          <p:nvSpPr>
            <p:cNvPr id="34833" name="Oval 1">
              <a:extLst>
                <a:ext uri="{FF2B5EF4-FFF2-40B4-BE49-F238E27FC236}">
                  <a16:creationId xmlns:a16="http://schemas.microsoft.com/office/drawing/2014/main" id="{DD92768A-EDA3-4A5D-B2F2-905413D0E109}"/>
                </a:ext>
              </a:extLst>
            </p:cNvPr>
            <p:cNvSpPr>
              <a:spLocks noChangeArrowheads="1"/>
            </p:cNvSpPr>
            <p:nvPr/>
          </p:nvSpPr>
          <p:spPr bwMode="auto">
            <a:xfrm>
              <a:off x="973667" y="2286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T1</a:t>
              </a:r>
            </a:p>
          </p:txBody>
        </p:sp>
        <p:sp>
          <p:nvSpPr>
            <p:cNvPr id="34834" name="Oval 4">
              <a:extLst>
                <a:ext uri="{FF2B5EF4-FFF2-40B4-BE49-F238E27FC236}">
                  <a16:creationId xmlns:a16="http://schemas.microsoft.com/office/drawing/2014/main" id="{CBC38278-5BC2-47A4-99AC-232B3CA8CA23}"/>
                </a:ext>
              </a:extLst>
            </p:cNvPr>
            <p:cNvSpPr>
              <a:spLocks noChangeArrowheads="1"/>
            </p:cNvSpPr>
            <p:nvPr/>
          </p:nvSpPr>
          <p:spPr bwMode="auto">
            <a:xfrm>
              <a:off x="2125133" y="2099733"/>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T3</a:t>
              </a:r>
            </a:p>
          </p:txBody>
        </p:sp>
        <p:sp>
          <p:nvSpPr>
            <p:cNvPr id="34835" name="Oval 5">
              <a:extLst>
                <a:ext uri="{FF2B5EF4-FFF2-40B4-BE49-F238E27FC236}">
                  <a16:creationId xmlns:a16="http://schemas.microsoft.com/office/drawing/2014/main" id="{DDFEB14F-A8F4-421B-8D95-6D1B6ED1FF89}"/>
                </a:ext>
              </a:extLst>
            </p:cNvPr>
            <p:cNvSpPr>
              <a:spLocks noChangeArrowheads="1"/>
            </p:cNvSpPr>
            <p:nvPr/>
          </p:nvSpPr>
          <p:spPr bwMode="auto">
            <a:xfrm>
              <a:off x="3361266" y="2040466"/>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T4</a:t>
              </a:r>
            </a:p>
          </p:txBody>
        </p:sp>
        <p:sp>
          <p:nvSpPr>
            <p:cNvPr id="34836" name="Oval 6">
              <a:extLst>
                <a:ext uri="{FF2B5EF4-FFF2-40B4-BE49-F238E27FC236}">
                  <a16:creationId xmlns:a16="http://schemas.microsoft.com/office/drawing/2014/main" id="{2B1E7EB3-121E-42AF-A322-3F9106A478FA}"/>
                </a:ext>
              </a:extLst>
            </p:cNvPr>
            <p:cNvSpPr>
              <a:spLocks noChangeArrowheads="1"/>
            </p:cNvSpPr>
            <p:nvPr/>
          </p:nvSpPr>
          <p:spPr bwMode="auto">
            <a:xfrm>
              <a:off x="956733" y="35306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T5</a:t>
              </a:r>
            </a:p>
          </p:txBody>
        </p:sp>
        <p:sp>
          <p:nvSpPr>
            <p:cNvPr id="34837" name="Oval 7">
              <a:extLst>
                <a:ext uri="{FF2B5EF4-FFF2-40B4-BE49-F238E27FC236}">
                  <a16:creationId xmlns:a16="http://schemas.microsoft.com/office/drawing/2014/main" id="{C5D3EF2D-2E22-41E5-BF5A-0FC6C816C0F7}"/>
                </a:ext>
              </a:extLst>
            </p:cNvPr>
            <p:cNvSpPr>
              <a:spLocks noChangeArrowheads="1"/>
            </p:cNvSpPr>
            <p:nvPr/>
          </p:nvSpPr>
          <p:spPr bwMode="auto">
            <a:xfrm>
              <a:off x="1464732" y="4301067"/>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T6</a:t>
              </a:r>
            </a:p>
          </p:txBody>
        </p:sp>
        <p:sp>
          <p:nvSpPr>
            <p:cNvPr id="34838" name="Oval 8">
              <a:extLst>
                <a:ext uri="{FF2B5EF4-FFF2-40B4-BE49-F238E27FC236}">
                  <a16:creationId xmlns:a16="http://schemas.microsoft.com/office/drawing/2014/main" id="{5424399B-1746-409A-BAF7-1F42C1DCF182}"/>
                </a:ext>
              </a:extLst>
            </p:cNvPr>
            <p:cNvSpPr>
              <a:spLocks noChangeArrowheads="1"/>
            </p:cNvSpPr>
            <p:nvPr/>
          </p:nvSpPr>
          <p:spPr bwMode="auto">
            <a:xfrm>
              <a:off x="2226733" y="3302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T2</a:t>
              </a:r>
            </a:p>
          </p:txBody>
        </p:sp>
        <p:cxnSp>
          <p:nvCxnSpPr>
            <p:cNvPr id="34839" name="Straight Arrow Connector 3">
              <a:extLst>
                <a:ext uri="{FF2B5EF4-FFF2-40B4-BE49-F238E27FC236}">
                  <a16:creationId xmlns:a16="http://schemas.microsoft.com/office/drawing/2014/main" id="{090FF2E6-9F00-40E8-A16F-4D60327F5D12}"/>
                </a:ext>
              </a:extLst>
            </p:cNvPr>
            <p:cNvCxnSpPr>
              <a:cxnSpLocks noChangeShapeType="1"/>
              <a:stCxn id="34833" idx="6"/>
              <a:endCxn id="34834" idx="2"/>
            </p:cNvCxnSpPr>
            <p:nvPr/>
          </p:nvCxnSpPr>
          <p:spPr bwMode="auto">
            <a:xfrm flipV="1">
              <a:off x="1464734" y="2349500"/>
              <a:ext cx="660399" cy="186267"/>
            </a:xfrm>
            <a:prstGeom prst="straightConnector1">
              <a:avLst/>
            </a:prstGeom>
            <a:noFill/>
            <a:ln w="28575">
              <a:solidFill>
                <a:srgbClr val="0000FF"/>
              </a:solidFill>
              <a:round/>
              <a:headEnd/>
              <a:tailEnd type="arrow" w="med" len="med"/>
            </a:ln>
            <a:extLst>
              <a:ext uri="{909E8E84-426E-40DD-AFC4-6F175D3DCCD1}">
                <a14:hiddenFill xmlns:a14="http://schemas.microsoft.com/office/drawing/2010/main">
                  <a:noFill/>
                </a14:hiddenFill>
              </a:ext>
            </a:extLst>
          </p:spPr>
        </p:cxnSp>
        <p:cxnSp>
          <p:nvCxnSpPr>
            <p:cNvPr id="34840" name="Straight Arrow Connector 11">
              <a:extLst>
                <a:ext uri="{FF2B5EF4-FFF2-40B4-BE49-F238E27FC236}">
                  <a16:creationId xmlns:a16="http://schemas.microsoft.com/office/drawing/2014/main" id="{E6890CA4-D5DB-478F-ABC9-3EABB8B2D45C}"/>
                </a:ext>
              </a:extLst>
            </p:cNvPr>
            <p:cNvCxnSpPr>
              <a:cxnSpLocks noChangeShapeType="1"/>
              <a:stCxn id="34834" idx="6"/>
              <a:endCxn id="34835" idx="2"/>
            </p:cNvCxnSpPr>
            <p:nvPr/>
          </p:nvCxnSpPr>
          <p:spPr bwMode="auto">
            <a:xfrm flipV="1">
              <a:off x="2616200" y="2290233"/>
              <a:ext cx="745066" cy="59267"/>
            </a:xfrm>
            <a:prstGeom prst="straightConnector1">
              <a:avLst/>
            </a:prstGeom>
            <a:noFill/>
            <a:ln w="28575">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4841" name="Straight Arrow Connector 13">
              <a:extLst>
                <a:ext uri="{FF2B5EF4-FFF2-40B4-BE49-F238E27FC236}">
                  <a16:creationId xmlns:a16="http://schemas.microsoft.com/office/drawing/2014/main" id="{E4358140-A358-4F70-BA4E-A250F345A62E}"/>
                </a:ext>
              </a:extLst>
            </p:cNvPr>
            <p:cNvCxnSpPr>
              <a:cxnSpLocks noChangeShapeType="1"/>
              <a:stCxn id="34833" idx="4"/>
              <a:endCxn id="34836" idx="0"/>
            </p:cNvCxnSpPr>
            <p:nvPr/>
          </p:nvCxnSpPr>
          <p:spPr bwMode="auto">
            <a:xfrm flipH="1">
              <a:off x="1202267" y="2785534"/>
              <a:ext cx="16934" cy="745066"/>
            </a:xfrm>
            <a:prstGeom prst="straightConnector1">
              <a:avLst/>
            </a:prstGeom>
            <a:noFill/>
            <a:ln w="28575">
              <a:solidFill>
                <a:srgbClr val="008000"/>
              </a:solidFill>
              <a:round/>
              <a:headEnd/>
              <a:tailEnd type="arrow" w="med" len="med"/>
            </a:ln>
            <a:extLst>
              <a:ext uri="{909E8E84-426E-40DD-AFC4-6F175D3DCCD1}">
                <a14:hiddenFill xmlns:a14="http://schemas.microsoft.com/office/drawing/2010/main">
                  <a:noFill/>
                </a14:hiddenFill>
              </a:ext>
            </a:extLst>
          </p:spPr>
        </p:cxnSp>
        <p:cxnSp>
          <p:nvCxnSpPr>
            <p:cNvPr id="34842" name="Straight Arrow Connector 17">
              <a:extLst>
                <a:ext uri="{FF2B5EF4-FFF2-40B4-BE49-F238E27FC236}">
                  <a16:creationId xmlns:a16="http://schemas.microsoft.com/office/drawing/2014/main" id="{88434D8B-DCE3-4125-A4E6-D7019A7A8931}"/>
                </a:ext>
              </a:extLst>
            </p:cNvPr>
            <p:cNvCxnSpPr>
              <a:cxnSpLocks noChangeShapeType="1"/>
              <a:endCxn id="34837" idx="1"/>
            </p:cNvCxnSpPr>
            <p:nvPr/>
          </p:nvCxnSpPr>
          <p:spPr bwMode="auto">
            <a:xfrm>
              <a:off x="1354667" y="3987800"/>
              <a:ext cx="181980" cy="386422"/>
            </a:xfrm>
            <a:prstGeom prst="straightConnector1">
              <a:avLst/>
            </a:prstGeom>
            <a:noFill/>
            <a:ln w="28575">
              <a:solidFill>
                <a:srgbClr val="FF068B"/>
              </a:solidFill>
              <a:round/>
              <a:headEnd/>
              <a:tailEnd type="arrow" w="med" len="med"/>
            </a:ln>
            <a:extLst>
              <a:ext uri="{909E8E84-426E-40DD-AFC4-6F175D3DCCD1}">
                <a14:hiddenFill xmlns:a14="http://schemas.microsoft.com/office/drawing/2010/main">
                  <a:noFill/>
                </a14:hiddenFill>
              </a:ext>
            </a:extLst>
          </p:spPr>
        </p:cxnSp>
      </p:grpSp>
      <p:sp>
        <p:nvSpPr>
          <p:cNvPr id="34821" name="Can 22">
            <a:extLst>
              <a:ext uri="{FF2B5EF4-FFF2-40B4-BE49-F238E27FC236}">
                <a16:creationId xmlns:a16="http://schemas.microsoft.com/office/drawing/2014/main" id="{A186A9E8-BC86-4D74-B6E6-6684D80DA8EA}"/>
              </a:ext>
            </a:extLst>
          </p:cNvPr>
          <p:cNvSpPr>
            <a:spLocks noChangeArrowheads="1"/>
          </p:cNvSpPr>
          <p:nvPr/>
        </p:nvSpPr>
        <p:spPr bwMode="auto">
          <a:xfrm>
            <a:off x="5151438" y="4621848"/>
            <a:ext cx="1181100" cy="723900"/>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D0</a:t>
            </a:r>
          </a:p>
          <a:p>
            <a:pPr algn="ctr">
              <a:buFontTx/>
              <a:buNone/>
            </a:pPr>
            <a:r>
              <a:rPr lang="en-US" altLang="en-US" sz="1200"/>
              <a:t>O1,O2,O3,O4</a:t>
            </a:r>
          </a:p>
        </p:txBody>
      </p:sp>
      <p:cxnSp>
        <p:nvCxnSpPr>
          <p:cNvPr id="34822" name="Straight Arrow Connector 23">
            <a:extLst>
              <a:ext uri="{FF2B5EF4-FFF2-40B4-BE49-F238E27FC236}">
                <a16:creationId xmlns:a16="http://schemas.microsoft.com/office/drawing/2014/main" id="{479D4D36-1C4F-4D31-BA3B-E90B58BE733D}"/>
              </a:ext>
            </a:extLst>
          </p:cNvPr>
          <p:cNvCxnSpPr>
            <a:cxnSpLocks noChangeShapeType="1"/>
            <a:stCxn id="34821" idx="4"/>
            <a:endCxn id="34824" idx="2"/>
          </p:cNvCxnSpPr>
          <p:nvPr/>
        </p:nvCxnSpPr>
        <p:spPr bwMode="auto">
          <a:xfrm flipV="1">
            <a:off x="6332538" y="4636135"/>
            <a:ext cx="739775" cy="347663"/>
          </a:xfrm>
          <a:prstGeom prst="straightConnector1">
            <a:avLst/>
          </a:prstGeom>
          <a:noFill/>
          <a:ln w="9525">
            <a:solidFill>
              <a:srgbClr val="000099"/>
            </a:solidFill>
            <a:round/>
            <a:headEnd/>
            <a:tailEnd type="arrow" w="med" len="med"/>
          </a:ln>
          <a:extLst>
            <a:ext uri="{909E8E84-426E-40DD-AFC4-6F175D3DCCD1}">
              <a14:hiddenFill xmlns:a14="http://schemas.microsoft.com/office/drawing/2010/main">
                <a:noFill/>
              </a14:hiddenFill>
            </a:ext>
          </a:extLst>
        </p:spPr>
      </p:cxnSp>
      <p:sp>
        <p:nvSpPr>
          <p:cNvPr id="34823" name="TextBox 26">
            <a:extLst>
              <a:ext uri="{FF2B5EF4-FFF2-40B4-BE49-F238E27FC236}">
                <a16:creationId xmlns:a16="http://schemas.microsoft.com/office/drawing/2014/main" id="{8F44EDE3-6CEC-4BDF-BB70-2D1DC4DC90B9}"/>
              </a:ext>
            </a:extLst>
          </p:cNvPr>
          <p:cNvSpPr txBox="1">
            <a:spLocks noChangeArrowheads="1"/>
          </p:cNvSpPr>
          <p:nvPr/>
        </p:nvSpPr>
        <p:spPr bwMode="auto">
          <a:xfrm>
            <a:off x="6342063" y="4355148"/>
            <a:ext cx="498475" cy="307975"/>
          </a:xfrm>
          <a:prstGeom prst="rect">
            <a:avLst/>
          </a:prstGeom>
          <a:noFill/>
          <a:ln w="9525">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H1</a:t>
            </a:r>
          </a:p>
        </p:txBody>
      </p:sp>
      <p:sp>
        <p:nvSpPr>
          <p:cNvPr id="34824" name="Can 25">
            <a:extLst>
              <a:ext uri="{FF2B5EF4-FFF2-40B4-BE49-F238E27FC236}">
                <a16:creationId xmlns:a16="http://schemas.microsoft.com/office/drawing/2014/main" id="{BBD222A8-53B9-4244-BC11-62A57791A111}"/>
              </a:ext>
            </a:extLst>
          </p:cNvPr>
          <p:cNvSpPr>
            <a:spLocks noChangeArrowheads="1"/>
          </p:cNvSpPr>
          <p:nvPr/>
        </p:nvSpPr>
        <p:spPr bwMode="auto">
          <a:xfrm>
            <a:off x="7072313" y="4215448"/>
            <a:ext cx="1182687" cy="842962"/>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D1</a:t>
            </a:r>
          </a:p>
          <a:p>
            <a:pPr algn="ctr">
              <a:buFontTx/>
              <a:buNone/>
            </a:pPr>
            <a:r>
              <a:rPr lang="en-US" altLang="en-US" sz="1200"/>
              <a:t>O1,O2,O3,O4</a:t>
            </a:r>
          </a:p>
        </p:txBody>
      </p:sp>
      <p:sp>
        <p:nvSpPr>
          <p:cNvPr id="34825" name="Can 30">
            <a:extLst>
              <a:ext uri="{FF2B5EF4-FFF2-40B4-BE49-F238E27FC236}">
                <a16:creationId xmlns:a16="http://schemas.microsoft.com/office/drawing/2014/main" id="{3C5FDDCF-996D-4DF2-933F-A046E384AAB7}"/>
              </a:ext>
            </a:extLst>
          </p:cNvPr>
          <p:cNvSpPr>
            <a:spLocks noChangeArrowheads="1"/>
          </p:cNvSpPr>
          <p:nvPr/>
        </p:nvSpPr>
        <p:spPr bwMode="auto">
          <a:xfrm>
            <a:off x="7165975" y="5290185"/>
            <a:ext cx="1182688" cy="715963"/>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D2</a:t>
            </a:r>
          </a:p>
          <a:p>
            <a:pPr algn="ctr">
              <a:buFontTx/>
              <a:buNone/>
            </a:pPr>
            <a:r>
              <a:rPr lang="en-US" altLang="en-US" sz="1200"/>
              <a:t>O1,O2,O3,O4</a:t>
            </a:r>
          </a:p>
        </p:txBody>
      </p:sp>
      <p:sp>
        <p:nvSpPr>
          <p:cNvPr id="34826" name="TextBox 31">
            <a:extLst>
              <a:ext uri="{FF2B5EF4-FFF2-40B4-BE49-F238E27FC236}">
                <a16:creationId xmlns:a16="http://schemas.microsoft.com/office/drawing/2014/main" id="{174109AA-9308-4DD0-A709-BDBA9BDE448E}"/>
              </a:ext>
            </a:extLst>
          </p:cNvPr>
          <p:cNvSpPr txBox="1">
            <a:spLocks noChangeArrowheads="1"/>
          </p:cNvSpPr>
          <p:nvPr/>
        </p:nvSpPr>
        <p:spPr bwMode="auto">
          <a:xfrm>
            <a:off x="6297613" y="5329873"/>
            <a:ext cx="573087" cy="307975"/>
          </a:xfrm>
          <a:prstGeom prst="rect">
            <a:avLst/>
          </a:prstGeom>
          <a:noFill/>
          <a:ln w="9525">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H2</a:t>
            </a:r>
          </a:p>
        </p:txBody>
      </p:sp>
      <p:cxnSp>
        <p:nvCxnSpPr>
          <p:cNvPr id="34827" name="Straight Arrow Connector 32">
            <a:extLst>
              <a:ext uri="{FF2B5EF4-FFF2-40B4-BE49-F238E27FC236}">
                <a16:creationId xmlns:a16="http://schemas.microsoft.com/office/drawing/2014/main" id="{DFFAB8B6-228A-413B-B2AB-DEC33D91588F}"/>
              </a:ext>
            </a:extLst>
          </p:cNvPr>
          <p:cNvCxnSpPr>
            <a:cxnSpLocks noChangeShapeType="1"/>
          </p:cNvCxnSpPr>
          <p:nvPr/>
        </p:nvCxnSpPr>
        <p:spPr bwMode="auto">
          <a:xfrm>
            <a:off x="6342063" y="4948873"/>
            <a:ext cx="828675" cy="592137"/>
          </a:xfrm>
          <a:prstGeom prst="straightConnector1">
            <a:avLst/>
          </a:prstGeom>
          <a:noFill/>
          <a:ln w="9525">
            <a:solidFill>
              <a:srgbClr val="000099"/>
            </a:solidFill>
            <a:round/>
            <a:headEnd/>
            <a:tailEnd type="arrow" w="med" len="med"/>
          </a:ln>
          <a:extLst>
            <a:ext uri="{909E8E84-426E-40DD-AFC4-6F175D3DCCD1}">
              <a14:hiddenFill xmlns:a14="http://schemas.microsoft.com/office/drawing/2010/main">
                <a:noFill/>
              </a14:hiddenFill>
            </a:ext>
          </a:extLst>
        </p:spPr>
      </p:cxnSp>
      <p:sp>
        <p:nvSpPr>
          <p:cNvPr id="34828" name="TextBox 33">
            <a:extLst>
              <a:ext uri="{FF2B5EF4-FFF2-40B4-BE49-F238E27FC236}">
                <a16:creationId xmlns:a16="http://schemas.microsoft.com/office/drawing/2014/main" id="{80FE4555-C785-4565-B271-579E24F71FAD}"/>
              </a:ext>
            </a:extLst>
          </p:cNvPr>
          <p:cNvSpPr txBox="1">
            <a:spLocks noChangeArrowheads="1"/>
          </p:cNvSpPr>
          <p:nvPr/>
        </p:nvSpPr>
        <p:spPr bwMode="auto">
          <a:xfrm>
            <a:off x="3937000" y="6237923"/>
            <a:ext cx="3506788" cy="461962"/>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2400" dirty="0"/>
              <a:t>State of D1 = State of D2</a:t>
            </a:r>
          </a:p>
        </p:txBody>
      </p:sp>
      <p:sp>
        <p:nvSpPr>
          <p:cNvPr id="34829" name="TextBox 34">
            <a:extLst>
              <a:ext uri="{FF2B5EF4-FFF2-40B4-BE49-F238E27FC236}">
                <a16:creationId xmlns:a16="http://schemas.microsoft.com/office/drawing/2014/main" id="{66A8D260-D1D8-4FC1-A947-FA8F4F1A2E9B}"/>
              </a:ext>
            </a:extLst>
          </p:cNvPr>
          <p:cNvSpPr txBox="1">
            <a:spLocks noChangeArrowheads="1"/>
          </p:cNvSpPr>
          <p:nvPr/>
        </p:nvSpPr>
        <p:spPr bwMode="auto">
          <a:xfrm>
            <a:off x="3276600" y="3729673"/>
            <a:ext cx="434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O1</a:t>
            </a:r>
          </a:p>
        </p:txBody>
      </p:sp>
      <p:sp>
        <p:nvSpPr>
          <p:cNvPr id="34830" name="TextBox 37">
            <a:extLst>
              <a:ext uri="{FF2B5EF4-FFF2-40B4-BE49-F238E27FC236}">
                <a16:creationId xmlns:a16="http://schemas.microsoft.com/office/drawing/2014/main" id="{7F75F2E6-0024-4CCC-A722-325C4475E648}"/>
              </a:ext>
            </a:extLst>
          </p:cNvPr>
          <p:cNvSpPr txBox="1">
            <a:spLocks noChangeArrowheads="1"/>
          </p:cNvSpPr>
          <p:nvPr/>
        </p:nvSpPr>
        <p:spPr bwMode="auto">
          <a:xfrm>
            <a:off x="4411663" y="3653473"/>
            <a:ext cx="434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O2</a:t>
            </a:r>
          </a:p>
        </p:txBody>
      </p:sp>
      <p:sp>
        <p:nvSpPr>
          <p:cNvPr id="34831" name="TextBox 38">
            <a:extLst>
              <a:ext uri="{FF2B5EF4-FFF2-40B4-BE49-F238E27FC236}">
                <a16:creationId xmlns:a16="http://schemas.microsoft.com/office/drawing/2014/main" id="{4D125ABF-FAA5-43A5-8264-89CDB27720D0}"/>
              </a:ext>
            </a:extLst>
          </p:cNvPr>
          <p:cNvSpPr txBox="1">
            <a:spLocks noChangeArrowheads="1"/>
          </p:cNvSpPr>
          <p:nvPr/>
        </p:nvSpPr>
        <p:spPr bwMode="auto">
          <a:xfrm>
            <a:off x="2471738" y="4626610"/>
            <a:ext cx="436562"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O3</a:t>
            </a:r>
          </a:p>
        </p:txBody>
      </p:sp>
      <p:sp>
        <p:nvSpPr>
          <p:cNvPr id="34832" name="TextBox 39">
            <a:extLst>
              <a:ext uri="{FF2B5EF4-FFF2-40B4-BE49-F238E27FC236}">
                <a16:creationId xmlns:a16="http://schemas.microsoft.com/office/drawing/2014/main" id="{D7364CAE-494B-430F-A27A-3E304A8886C5}"/>
              </a:ext>
            </a:extLst>
          </p:cNvPr>
          <p:cNvSpPr txBox="1">
            <a:spLocks noChangeArrowheads="1"/>
          </p:cNvSpPr>
          <p:nvPr/>
        </p:nvSpPr>
        <p:spPr bwMode="auto">
          <a:xfrm>
            <a:off x="3167063" y="5548948"/>
            <a:ext cx="4349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O4</a:t>
            </a:r>
          </a:p>
        </p:txBody>
      </p:sp>
      <p:sp>
        <p:nvSpPr>
          <p:cNvPr id="3" name="Title 2">
            <a:extLst>
              <a:ext uri="{FF2B5EF4-FFF2-40B4-BE49-F238E27FC236}">
                <a16:creationId xmlns:a16="http://schemas.microsoft.com/office/drawing/2014/main" id="{EE58490A-B399-AA4E-A9F7-EDB56228E703}"/>
              </a:ext>
            </a:extLst>
          </p:cNvPr>
          <p:cNvSpPr>
            <a:spLocks noGrp="1"/>
          </p:cNvSpPr>
          <p:nvPr>
            <p:ph type="title"/>
          </p:nvPr>
        </p:nvSpPr>
        <p:spPr/>
        <p:txBody>
          <a:bodyPr/>
          <a:lstStyle/>
          <a:p>
            <a:r>
              <a:rPr lang="en-AU" altLang="en-US" dirty="0">
                <a:latin typeface="Helvetica" panose="020B0604020202020204" pitchFamily="34" charset="0"/>
              </a:rPr>
              <a:t>Dependency relations - equivalence</a:t>
            </a:r>
            <a:br>
              <a:rPr lang="en-AU" altLang="en-US" dirty="0">
                <a:latin typeface="Helvetica" panose="020B0604020202020204" pitchFamily="34" charset="0"/>
              </a:rPr>
            </a:br>
            <a:endParaRPr lang="en-US" dirty="0"/>
          </a:p>
        </p:txBody>
      </p:sp>
    </p:spTree>
    <p:extLst>
      <p:ext uri="{BB962C8B-B14F-4D97-AF65-F5344CB8AC3E}">
        <p14:creationId xmlns:p14="http://schemas.microsoft.com/office/powerpoint/2010/main" val="549333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B4409942-2ADF-4EC6-8E35-E9EBA81B3A90}"/>
              </a:ext>
            </a:extLst>
          </p:cNvPr>
          <p:cNvSpPr>
            <a:spLocks noGrp="1" noChangeArrowheads="1"/>
          </p:cNvSpPr>
          <p:nvPr>
            <p:ph type="title"/>
          </p:nvPr>
        </p:nvSpPr>
        <p:spPr/>
        <p:txBody>
          <a:bodyPr/>
          <a:lstStyle/>
          <a:p>
            <a:pPr>
              <a:lnSpc>
                <a:spcPts val="1838"/>
              </a:lnSpc>
            </a:pPr>
            <a:r>
              <a:rPr lang="en-AU" altLang="en-US" dirty="0">
                <a:latin typeface="Helvetica" panose="020B0604020202020204" pitchFamily="34" charset="0"/>
              </a:rPr>
              <a:t>Isolated history</a:t>
            </a:r>
          </a:p>
        </p:txBody>
      </p:sp>
      <p:sp>
        <p:nvSpPr>
          <p:cNvPr id="36867" name="Rectangle 3">
            <a:extLst>
              <a:ext uri="{FF2B5EF4-FFF2-40B4-BE49-F238E27FC236}">
                <a16:creationId xmlns:a16="http://schemas.microsoft.com/office/drawing/2014/main" id="{D53B96D0-A1A1-4DD6-BE41-E7DFB2CD44D6}"/>
              </a:ext>
            </a:extLst>
          </p:cNvPr>
          <p:cNvSpPr>
            <a:spLocks noGrp="1" noChangeArrowheads="1"/>
          </p:cNvSpPr>
          <p:nvPr>
            <p:ph type="body" idx="1"/>
          </p:nvPr>
        </p:nvSpPr>
        <p:spPr>
          <a:xfrm>
            <a:off x="711200" y="957263"/>
            <a:ext cx="7772400" cy="53149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2000" dirty="0">
                <a:solidFill>
                  <a:srgbClr val="000099"/>
                </a:solidFill>
                <a:latin typeface="Helvetica" panose="020B0604020202020204" pitchFamily="34" charset="0"/>
              </a:rPr>
              <a:t>A history is said to be isolated if it is equivalent to a serial history (as if all transactions are executed serially/sequentially)</a:t>
            </a:r>
          </a:p>
          <a:p>
            <a:pPr>
              <a:lnSpc>
                <a:spcPts val="1838"/>
              </a:lnSpc>
              <a:buFontTx/>
              <a:buNone/>
            </a:pPr>
            <a:r>
              <a:rPr lang="en-AU" altLang="en-US" sz="2000" dirty="0">
                <a:solidFill>
                  <a:srgbClr val="000099"/>
                </a:solidFill>
                <a:latin typeface="Helvetica" panose="020B0604020202020204" pitchFamily="34" charset="0"/>
              </a:rPr>
              <a:t>A serial history is  history that is resulted as a consequence of</a:t>
            </a:r>
          </a:p>
          <a:p>
            <a:pPr>
              <a:lnSpc>
                <a:spcPts val="1838"/>
              </a:lnSpc>
              <a:buFontTx/>
              <a:buNone/>
            </a:pPr>
            <a:r>
              <a:rPr lang="en-AU" altLang="en-US" sz="2000" dirty="0">
                <a:solidFill>
                  <a:srgbClr val="000099"/>
                </a:solidFill>
                <a:latin typeface="Helvetica" panose="020B0604020202020204" pitchFamily="34" charset="0"/>
              </a:rPr>
              <a:t>running transactions sequentially one by one. N transactions</a:t>
            </a:r>
          </a:p>
          <a:p>
            <a:pPr>
              <a:lnSpc>
                <a:spcPts val="1838"/>
              </a:lnSpc>
              <a:buFontTx/>
              <a:buNone/>
            </a:pPr>
            <a:r>
              <a:rPr lang="en-AU" altLang="en-US" sz="2000" dirty="0">
                <a:solidFill>
                  <a:srgbClr val="000099"/>
                </a:solidFill>
                <a:latin typeface="Helvetica" panose="020B0604020202020204" pitchFamily="34" charset="0"/>
              </a:rPr>
              <a:t>can result  in a maximum of N! serial histories.</a:t>
            </a:r>
          </a:p>
          <a:p>
            <a:pPr>
              <a:lnSpc>
                <a:spcPts val="1838"/>
              </a:lnSpc>
              <a:buFontTx/>
              <a:buNone/>
            </a:pPr>
            <a:endParaRPr lang="en-AU" altLang="en-US" sz="2000" dirty="0">
              <a:solidFill>
                <a:srgbClr val="000099"/>
              </a:solidFill>
              <a:latin typeface="Helvetica" panose="020B0604020202020204" pitchFamily="34" charset="0"/>
            </a:endParaRPr>
          </a:p>
          <a:p>
            <a:pPr>
              <a:lnSpc>
                <a:spcPts val="1838"/>
              </a:lnSpc>
              <a:buFontTx/>
              <a:buNone/>
            </a:pPr>
            <a:r>
              <a:rPr lang="en-AU" altLang="en-US" sz="1800" dirty="0">
                <a:latin typeface="Helvetica" panose="020B0604020202020204" pitchFamily="34" charset="0"/>
              </a:rPr>
              <a:t>If T1 precedes T2, </a:t>
            </a:r>
          </a:p>
          <a:p>
            <a:pPr>
              <a:lnSpc>
                <a:spcPts val="1838"/>
              </a:lnSpc>
              <a:buFontTx/>
              <a:buNone/>
            </a:pPr>
            <a:r>
              <a:rPr lang="en-AU" altLang="en-US" sz="1800" dirty="0">
                <a:latin typeface="Helvetica" panose="020B0604020202020204" pitchFamily="34" charset="0"/>
              </a:rPr>
              <a:t>it is written as T1 &lt;&lt; T2.</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Before(T) = {T’ | T’ &lt;&lt; T}</a:t>
            </a:r>
          </a:p>
          <a:p>
            <a:pPr>
              <a:lnSpc>
                <a:spcPts val="1838"/>
              </a:lnSpc>
              <a:buFontTx/>
              <a:buNone/>
            </a:pPr>
            <a:r>
              <a:rPr lang="en-AU" altLang="en-US" sz="1800" dirty="0">
                <a:latin typeface="Helvetica" panose="020B0604020202020204" pitchFamily="34" charset="0"/>
              </a:rPr>
              <a:t>After(T) = {T’| T &lt;&lt; T’}</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E.g. After(T1) = {T5,T6, T3, T4}</a:t>
            </a:r>
          </a:p>
          <a:p>
            <a:pPr>
              <a:lnSpc>
                <a:spcPts val="1838"/>
              </a:lnSpc>
              <a:buFontTx/>
              <a:buNone/>
            </a:pPr>
            <a:r>
              <a:rPr lang="en-AU" altLang="en-US" sz="1800" dirty="0">
                <a:latin typeface="Helvetica" panose="020B0604020202020204" pitchFamily="34" charset="0"/>
              </a:rPr>
              <a:t>        After(T3) = {T4}</a:t>
            </a:r>
          </a:p>
          <a:p>
            <a:pPr>
              <a:lnSpc>
                <a:spcPts val="1838"/>
              </a:lnSpc>
              <a:buFontTx/>
              <a:buNone/>
            </a:pPr>
            <a:r>
              <a:rPr lang="en-AU" altLang="en-US" sz="1800" dirty="0">
                <a:latin typeface="Helvetica" panose="020B0604020202020204" pitchFamily="34" charset="0"/>
              </a:rPr>
              <a:t>         After (T5) = {T6}</a:t>
            </a:r>
          </a:p>
          <a:p>
            <a:pPr>
              <a:lnSpc>
                <a:spcPts val="1838"/>
              </a:lnSpc>
              <a:buFontTx/>
              <a:buNone/>
            </a:pPr>
            <a:r>
              <a:rPr lang="en-AU" altLang="en-US" sz="1800" dirty="0">
                <a:latin typeface="Helvetica" panose="020B0604020202020204" pitchFamily="34" charset="0"/>
              </a:rPr>
              <a:t>         After(T3) = {T4}</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2000" dirty="0">
                <a:latin typeface="Helvetica" panose="020B0604020202020204" pitchFamily="34" charset="0"/>
              </a:rPr>
              <a:t> </a:t>
            </a:r>
          </a:p>
          <a:p>
            <a:pPr>
              <a:lnSpc>
                <a:spcPts val="1838"/>
              </a:lnSpc>
              <a:buFontTx/>
              <a:buNone/>
            </a:pPr>
            <a:endParaRPr lang="en-AU" altLang="en-US" sz="2000" dirty="0">
              <a:latin typeface="Helvetica" panose="020B0604020202020204" pitchFamily="34" charset="0"/>
            </a:endParaRPr>
          </a:p>
        </p:txBody>
      </p:sp>
      <p:grpSp>
        <p:nvGrpSpPr>
          <p:cNvPr id="36868" name="Group 19">
            <a:extLst>
              <a:ext uri="{FF2B5EF4-FFF2-40B4-BE49-F238E27FC236}">
                <a16:creationId xmlns:a16="http://schemas.microsoft.com/office/drawing/2014/main" id="{BC2C13A3-A14F-4ADF-B544-3DFE53B297D6}"/>
              </a:ext>
            </a:extLst>
          </p:cNvPr>
          <p:cNvGrpSpPr>
            <a:grpSpLocks/>
          </p:cNvGrpSpPr>
          <p:nvPr/>
        </p:nvGrpSpPr>
        <p:grpSpPr bwMode="auto">
          <a:xfrm>
            <a:off x="4976813" y="3124200"/>
            <a:ext cx="2895600" cy="2759075"/>
            <a:chOff x="956733" y="2040466"/>
            <a:chExt cx="2895600" cy="2760135"/>
          </a:xfrm>
        </p:grpSpPr>
        <p:sp>
          <p:nvSpPr>
            <p:cNvPr id="36869" name="Oval 1">
              <a:extLst>
                <a:ext uri="{FF2B5EF4-FFF2-40B4-BE49-F238E27FC236}">
                  <a16:creationId xmlns:a16="http://schemas.microsoft.com/office/drawing/2014/main" id="{66517CA3-3C9B-4DD8-8F2C-4E9E95ECBE2E}"/>
                </a:ext>
              </a:extLst>
            </p:cNvPr>
            <p:cNvSpPr>
              <a:spLocks noChangeArrowheads="1"/>
            </p:cNvSpPr>
            <p:nvPr/>
          </p:nvSpPr>
          <p:spPr bwMode="auto">
            <a:xfrm>
              <a:off x="973667" y="2286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T1</a:t>
              </a:r>
            </a:p>
          </p:txBody>
        </p:sp>
        <p:sp>
          <p:nvSpPr>
            <p:cNvPr id="36870" name="Oval 4">
              <a:extLst>
                <a:ext uri="{FF2B5EF4-FFF2-40B4-BE49-F238E27FC236}">
                  <a16:creationId xmlns:a16="http://schemas.microsoft.com/office/drawing/2014/main" id="{48C19F6F-0E93-413C-80D8-6B2BC53FA058}"/>
                </a:ext>
              </a:extLst>
            </p:cNvPr>
            <p:cNvSpPr>
              <a:spLocks noChangeArrowheads="1"/>
            </p:cNvSpPr>
            <p:nvPr/>
          </p:nvSpPr>
          <p:spPr bwMode="auto">
            <a:xfrm>
              <a:off x="2125133" y="2099733"/>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T3</a:t>
              </a:r>
            </a:p>
          </p:txBody>
        </p:sp>
        <p:sp>
          <p:nvSpPr>
            <p:cNvPr id="36871" name="Oval 5">
              <a:extLst>
                <a:ext uri="{FF2B5EF4-FFF2-40B4-BE49-F238E27FC236}">
                  <a16:creationId xmlns:a16="http://schemas.microsoft.com/office/drawing/2014/main" id="{4F662682-3DC8-407E-8DB8-8B488B8C6959}"/>
                </a:ext>
              </a:extLst>
            </p:cNvPr>
            <p:cNvSpPr>
              <a:spLocks noChangeArrowheads="1"/>
            </p:cNvSpPr>
            <p:nvPr/>
          </p:nvSpPr>
          <p:spPr bwMode="auto">
            <a:xfrm>
              <a:off x="3361266" y="2040466"/>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T4</a:t>
              </a:r>
            </a:p>
          </p:txBody>
        </p:sp>
        <p:sp>
          <p:nvSpPr>
            <p:cNvPr id="36872" name="Oval 6">
              <a:extLst>
                <a:ext uri="{FF2B5EF4-FFF2-40B4-BE49-F238E27FC236}">
                  <a16:creationId xmlns:a16="http://schemas.microsoft.com/office/drawing/2014/main" id="{00DC6B74-6CC0-4070-A7FB-558C814C600D}"/>
                </a:ext>
              </a:extLst>
            </p:cNvPr>
            <p:cNvSpPr>
              <a:spLocks noChangeArrowheads="1"/>
            </p:cNvSpPr>
            <p:nvPr/>
          </p:nvSpPr>
          <p:spPr bwMode="auto">
            <a:xfrm>
              <a:off x="956733" y="35306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T5</a:t>
              </a:r>
            </a:p>
          </p:txBody>
        </p:sp>
        <p:sp>
          <p:nvSpPr>
            <p:cNvPr id="36873" name="Oval 7">
              <a:extLst>
                <a:ext uri="{FF2B5EF4-FFF2-40B4-BE49-F238E27FC236}">
                  <a16:creationId xmlns:a16="http://schemas.microsoft.com/office/drawing/2014/main" id="{B5F83181-562E-4CFD-A440-441CE42DA4FC}"/>
                </a:ext>
              </a:extLst>
            </p:cNvPr>
            <p:cNvSpPr>
              <a:spLocks noChangeArrowheads="1"/>
            </p:cNvSpPr>
            <p:nvPr/>
          </p:nvSpPr>
          <p:spPr bwMode="auto">
            <a:xfrm>
              <a:off x="1464732" y="4301067"/>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T6</a:t>
              </a:r>
            </a:p>
          </p:txBody>
        </p:sp>
        <p:sp>
          <p:nvSpPr>
            <p:cNvPr id="36874" name="Oval 8">
              <a:extLst>
                <a:ext uri="{FF2B5EF4-FFF2-40B4-BE49-F238E27FC236}">
                  <a16:creationId xmlns:a16="http://schemas.microsoft.com/office/drawing/2014/main" id="{677F63FA-6805-4256-9B09-59A724D497A7}"/>
                </a:ext>
              </a:extLst>
            </p:cNvPr>
            <p:cNvSpPr>
              <a:spLocks noChangeArrowheads="1"/>
            </p:cNvSpPr>
            <p:nvPr/>
          </p:nvSpPr>
          <p:spPr bwMode="auto">
            <a:xfrm>
              <a:off x="2226733" y="3302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T2</a:t>
              </a:r>
            </a:p>
          </p:txBody>
        </p:sp>
        <p:cxnSp>
          <p:nvCxnSpPr>
            <p:cNvPr id="36875" name="Straight Arrow Connector 3">
              <a:extLst>
                <a:ext uri="{FF2B5EF4-FFF2-40B4-BE49-F238E27FC236}">
                  <a16:creationId xmlns:a16="http://schemas.microsoft.com/office/drawing/2014/main" id="{A16C02D1-D838-4A06-B998-05A0DF6E7648}"/>
                </a:ext>
              </a:extLst>
            </p:cNvPr>
            <p:cNvCxnSpPr>
              <a:cxnSpLocks noChangeShapeType="1"/>
            </p:cNvCxnSpPr>
            <p:nvPr/>
          </p:nvCxnSpPr>
          <p:spPr bwMode="auto">
            <a:xfrm flipV="1">
              <a:off x="1464734" y="2349500"/>
              <a:ext cx="660399" cy="186267"/>
            </a:xfrm>
            <a:prstGeom prst="straightConnector1">
              <a:avLst/>
            </a:prstGeom>
            <a:noFill/>
            <a:ln w="28575">
              <a:solidFill>
                <a:srgbClr val="0000FF"/>
              </a:solidFill>
              <a:round/>
              <a:headEnd/>
              <a:tailEnd type="arrow" w="med" len="med"/>
            </a:ln>
            <a:extLst>
              <a:ext uri="{909E8E84-426E-40DD-AFC4-6F175D3DCCD1}">
                <a14:hiddenFill xmlns:a14="http://schemas.microsoft.com/office/drawing/2010/main">
                  <a:noFill/>
                </a14:hiddenFill>
              </a:ext>
            </a:extLst>
          </p:spPr>
        </p:cxnSp>
        <p:cxnSp>
          <p:nvCxnSpPr>
            <p:cNvPr id="36876" name="Straight Arrow Connector 11">
              <a:extLst>
                <a:ext uri="{FF2B5EF4-FFF2-40B4-BE49-F238E27FC236}">
                  <a16:creationId xmlns:a16="http://schemas.microsoft.com/office/drawing/2014/main" id="{D079B1A2-26BE-4604-A4FA-63966A4ABEF1}"/>
                </a:ext>
              </a:extLst>
            </p:cNvPr>
            <p:cNvCxnSpPr>
              <a:cxnSpLocks noChangeShapeType="1"/>
            </p:cNvCxnSpPr>
            <p:nvPr/>
          </p:nvCxnSpPr>
          <p:spPr bwMode="auto">
            <a:xfrm flipV="1">
              <a:off x="2616200" y="2290233"/>
              <a:ext cx="745066" cy="59267"/>
            </a:xfrm>
            <a:prstGeom prst="straightConnector1">
              <a:avLst/>
            </a:prstGeom>
            <a:noFill/>
            <a:ln w="28575">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6877" name="Straight Arrow Connector 13">
              <a:extLst>
                <a:ext uri="{FF2B5EF4-FFF2-40B4-BE49-F238E27FC236}">
                  <a16:creationId xmlns:a16="http://schemas.microsoft.com/office/drawing/2014/main" id="{6FCBF660-9721-4B6A-AF77-FE3E8898C635}"/>
                </a:ext>
              </a:extLst>
            </p:cNvPr>
            <p:cNvCxnSpPr>
              <a:cxnSpLocks noChangeShapeType="1"/>
            </p:cNvCxnSpPr>
            <p:nvPr/>
          </p:nvCxnSpPr>
          <p:spPr bwMode="auto">
            <a:xfrm flipH="1">
              <a:off x="1202267" y="2785534"/>
              <a:ext cx="16934" cy="745066"/>
            </a:xfrm>
            <a:prstGeom prst="straightConnector1">
              <a:avLst/>
            </a:prstGeom>
            <a:noFill/>
            <a:ln w="28575">
              <a:solidFill>
                <a:srgbClr val="008000"/>
              </a:solidFill>
              <a:round/>
              <a:headEnd/>
              <a:tailEnd type="arrow" w="med" len="med"/>
            </a:ln>
            <a:extLst>
              <a:ext uri="{909E8E84-426E-40DD-AFC4-6F175D3DCCD1}">
                <a14:hiddenFill xmlns:a14="http://schemas.microsoft.com/office/drawing/2010/main">
                  <a:noFill/>
                </a14:hiddenFill>
              </a:ext>
            </a:extLst>
          </p:spPr>
        </p:cxnSp>
        <p:cxnSp>
          <p:nvCxnSpPr>
            <p:cNvPr id="36878" name="Straight Arrow Connector 17">
              <a:extLst>
                <a:ext uri="{FF2B5EF4-FFF2-40B4-BE49-F238E27FC236}">
                  <a16:creationId xmlns:a16="http://schemas.microsoft.com/office/drawing/2014/main" id="{E49947EC-2A1C-4BD3-9D09-2DA0DD77343F}"/>
                </a:ext>
              </a:extLst>
            </p:cNvPr>
            <p:cNvCxnSpPr>
              <a:cxnSpLocks noChangeShapeType="1"/>
            </p:cNvCxnSpPr>
            <p:nvPr/>
          </p:nvCxnSpPr>
          <p:spPr bwMode="auto">
            <a:xfrm>
              <a:off x="1354667" y="3987800"/>
              <a:ext cx="181980" cy="386422"/>
            </a:xfrm>
            <a:prstGeom prst="straightConnector1">
              <a:avLst/>
            </a:prstGeom>
            <a:noFill/>
            <a:ln w="28575">
              <a:solidFill>
                <a:srgbClr val="FF068B"/>
              </a:solidFill>
              <a:round/>
              <a:headEnd/>
              <a:tailEnd type="arrow"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157544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867">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6867">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867">
                                            <p:txEl>
                                              <p:pRg st="13" end="1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867">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6867">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6867">
                                            <p:txEl>
                                              <p:pRg st="15" end="1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86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B4409942-2ADF-4EC6-8E35-E9EBA81B3A90}"/>
              </a:ext>
            </a:extLst>
          </p:cNvPr>
          <p:cNvSpPr>
            <a:spLocks noGrp="1" noChangeArrowheads="1"/>
          </p:cNvSpPr>
          <p:nvPr>
            <p:ph type="title"/>
          </p:nvPr>
        </p:nvSpPr>
        <p:spPr/>
        <p:txBody>
          <a:bodyPr/>
          <a:lstStyle/>
          <a:p>
            <a:pPr>
              <a:lnSpc>
                <a:spcPts val="1838"/>
              </a:lnSpc>
            </a:pPr>
            <a:r>
              <a:rPr lang="en-AU" altLang="en-US" dirty="0">
                <a:latin typeface="Helvetica" panose="020B0604020202020204" pitchFamily="34" charset="0"/>
              </a:rPr>
              <a:t>Isolation Concepts ...</a:t>
            </a:r>
          </a:p>
        </p:txBody>
      </p:sp>
      <p:sp>
        <p:nvSpPr>
          <p:cNvPr id="36867" name="Rectangle 3">
            <a:extLst>
              <a:ext uri="{FF2B5EF4-FFF2-40B4-BE49-F238E27FC236}">
                <a16:creationId xmlns:a16="http://schemas.microsoft.com/office/drawing/2014/main" id="{D53B96D0-A1A1-4DD6-BE41-E7DFB2CD44D6}"/>
              </a:ext>
            </a:extLst>
          </p:cNvPr>
          <p:cNvSpPr>
            <a:spLocks noGrp="1" noChangeArrowheads="1"/>
          </p:cNvSpPr>
          <p:nvPr>
            <p:ph type="body" idx="1"/>
          </p:nvPr>
        </p:nvSpPr>
        <p:spPr>
          <a:xfrm>
            <a:off x="711200" y="957263"/>
            <a:ext cx="7772400" cy="53149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2475"/>
              </a:lnSpc>
            </a:pPr>
            <a:r>
              <a:rPr lang="en-AU" altLang="en-US" dirty="0">
                <a:latin typeface="Helvetica" panose="020B0604020202020204" pitchFamily="34" charset="0"/>
              </a:rPr>
              <a:t>A transaction T’ is called a wormhole transaction if</a:t>
            </a:r>
          </a:p>
          <a:p>
            <a:pPr>
              <a:lnSpc>
                <a:spcPts val="2475"/>
              </a:lnSpc>
            </a:pPr>
            <a:endParaRPr lang="en-AU" altLang="en-US" dirty="0">
              <a:latin typeface="Helvetica" panose="020B0604020202020204" pitchFamily="34" charset="0"/>
            </a:endParaRPr>
          </a:p>
          <a:p>
            <a:pPr>
              <a:lnSpc>
                <a:spcPts val="2475"/>
              </a:lnSpc>
            </a:pPr>
            <a:endParaRPr lang="en-US" altLang="en-US" dirty="0">
              <a:latin typeface="Helvetica" panose="020B0604020202020204" pitchFamily="34" charset="0"/>
            </a:endParaRPr>
          </a:p>
          <a:p>
            <a:pPr>
              <a:lnSpc>
                <a:spcPts val="2475"/>
              </a:lnSpc>
            </a:pPr>
            <a:r>
              <a:rPr lang="en-AU" altLang="en-US" dirty="0">
                <a:latin typeface="Helvetica" panose="020B0604020202020204" pitchFamily="34" charset="0"/>
              </a:rPr>
              <a:t>That is T &lt;&lt; T’ &lt;&lt; T. This implies there is a cycle in the</a:t>
            </a:r>
          </a:p>
          <a:p>
            <a:pPr>
              <a:lnSpc>
                <a:spcPts val="2475"/>
              </a:lnSpc>
            </a:pPr>
            <a:r>
              <a:rPr lang="en-AU" altLang="en-US" dirty="0">
                <a:latin typeface="Helvetica" panose="020B0604020202020204" pitchFamily="34" charset="0"/>
              </a:rPr>
              <a:t> dependency graph of the history. Presence of a wormhole</a:t>
            </a:r>
          </a:p>
          <a:p>
            <a:pPr>
              <a:lnSpc>
                <a:spcPts val="2475"/>
              </a:lnSpc>
            </a:pPr>
            <a:r>
              <a:rPr lang="en-AU" altLang="en-US" dirty="0">
                <a:latin typeface="Helvetica" panose="020B0604020202020204" pitchFamily="34" charset="0"/>
              </a:rPr>
              <a:t> transaction implies it is not isolated (=&gt; not a serial schedule).</a:t>
            </a:r>
          </a:p>
          <a:p>
            <a:pPr>
              <a:lnSpc>
                <a:spcPts val="1838"/>
              </a:lnSpc>
              <a:buFontTx/>
              <a:buNone/>
            </a:pPr>
            <a:endParaRPr lang="en-AU" altLang="en-US" sz="2000" dirty="0">
              <a:latin typeface="Helvetica" panose="020B0604020202020204" pitchFamily="34" charset="0"/>
            </a:endParaRPr>
          </a:p>
        </p:txBody>
      </p:sp>
      <p:graphicFrame>
        <p:nvGraphicFramePr>
          <p:cNvPr id="15" name="Object 4">
            <a:extLst>
              <a:ext uri="{FF2B5EF4-FFF2-40B4-BE49-F238E27FC236}">
                <a16:creationId xmlns:a16="http://schemas.microsoft.com/office/drawing/2014/main" id="{7563A1F5-D864-6D46-8788-87808C935913}"/>
              </a:ext>
            </a:extLst>
          </p:cNvPr>
          <p:cNvGraphicFramePr>
            <a:graphicFrameLocks noChangeAspect="1"/>
          </p:cNvGraphicFramePr>
          <p:nvPr>
            <p:extLst>
              <p:ext uri="{D42A27DB-BD31-4B8C-83A1-F6EECF244321}">
                <p14:modId xmlns:p14="http://schemas.microsoft.com/office/powerpoint/2010/main" val="3945297585"/>
              </p:ext>
            </p:extLst>
          </p:nvPr>
        </p:nvGraphicFramePr>
        <p:xfrm>
          <a:off x="1554481" y="1844623"/>
          <a:ext cx="4789170" cy="556002"/>
        </p:xfrm>
        <a:graphic>
          <a:graphicData uri="http://schemas.openxmlformats.org/presentationml/2006/ole">
            <mc:AlternateContent xmlns:mc="http://schemas.openxmlformats.org/markup-compatibility/2006">
              <mc:Choice xmlns:v="urn:schemas-microsoft-com:vml" Requires="v">
                <p:oleObj name="Equation" r:id="rId3" imgW="1636560" imgH="191880" progId="Equation.3">
                  <p:embed/>
                </p:oleObj>
              </mc:Choice>
              <mc:Fallback>
                <p:oleObj name="Equation" r:id="rId3" imgW="1636560" imgH="191880" progId="Equation.3">
                  <p:embed/>
                  <p:pic>
                    <p:nvPicPr>
                      <p:cNvPr id="15" name="Object 4">
                        <a:extLst>
                          <a:ext uri="{FF2B5EF4-FFF2-40B4-BE49-F238E27FC236}">
                            <a16:creationId xmlns:a16="http://schemas.microsoft.com/office/drawing/2014/main" id="{7563A1F5-D864-6D46-8788-87808C9359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4481" y="1844623"/>
                        <a:ext cx="4789170" cy="556002"/>
                      </a:xfrm>
                      <a:prstGeom prst="rect">
                        <a:avLst/>
                      </a:prstGeom>
                      <a:noFill/>
                      <a:ln>
                        <a:noFill/>
                      </a:ln>
                      <a:effectLst/>
                    </p:spPr>
                  </p:pic>
                </p:oleObj>
              </mc:Fallback>
            </mc:AlternateContent>
          </a:graphicData>
        </a:graphic>
      </p:graphicFrame>
      <p:sp>
        <p:nvSpPr>
          <p:cNvPr id="2" name="Rectangle 1">
            <a:extLst>
              <a:ext uri="{FF2B5EF4-FFF2-40B4-BE49-F238E27FC236}">
                <a16:creationId xmlns:a16="http://schemas.microsoft.com/office/drawing/2014/main" id="{C8F4E98F-5105-4242-9297-71C7B274E988}"/>
              </a:ext>
            </a:extLst>
          </p:cNvPr>
          <p:cNvSpPr/>
          <p:nvPr/>
        </p:nvSpPr>
        <p:spPr>
          <a:xfrm>
            <a:off x="377191" y="4457376"/>
            <a:ext cx="8629650" cy="1509644"/>
          </a:xfrm>
          <a:prstGeom prst="rect">
            <a:avLst/>
          </a:prstGeom>
          <a:ln>
            <a:solidFill>
              <a:srgbClr val="000099"/>
            </a:solidFill>
          </a:ln>
        </p:spPr>
        <p:txBody>
          <a:bodyPr wrap="square">
            <a:spAutoFit/>
          </a:bodyPr>
          <a:lstStyle/>
          <a:p>
            <a:pPr>
              <a:lnSpc>
                <a:spcPts val="2763"/>
              </a:lnSpc>
              <a:buFontTx/>
              <a:buNone/>
            </a:pPr>
            <a:r>
              <a:rPr lang="en-AU" altLang="en-US" sz="2000" dirty="0">
                <a:latin typeface="Helvetica" panose="020B0604020202020204" pitchFamily="34" charset="0"/>
              </a:rPr>
              <a:t>A history is serial if it runs one transaction at a time sequentially, or equivalent to a serial history.</a:t>
            </a:r>
          </a:p>
          <a:p>
            <a:pPr>
              <a:lnSpc>
                <a:spcPts val="2763"/>
              </a:lnSpc>
              <a:buFontTx/>
              <a:buNone/>
            </a:pPr>
            <a:r>
              <a:rPr lang="en-AU" altLang="en-US" sz="2000" dirty="0">
                <a:latin typeface="Helvetica" panose="020B0604020202020204" pitchFamily="34" charset="0"/>
              </a:rPr>
              <a:t>A serial history is an</a:t>
            </a:r>
            <a:r>
              <a:rPr lang="en-AU" altLang="en-US" sz="2000" dirty="0">
                <a:solidFill>
                  <a:srgbClr val="000099"/>
                </a:solidFill>
                <a:latin typeface="Helvetica" panose="020B0604020202020204" pitchFamily="34" charset="0"/>
              </a:rPr>
              <a:t> </a:t>
            </a:r>
            <a:r>
              <a:rPr lang="en-AU" altLang="en-US" sz="2000" b="1" dirty="0">
                <a:solidFill>
                  <a:srgbClr val="000099"/>
                </a:solidFill>
                <a:latin typeface="Helvetica" panose="020B0604020202020204" pitchFamily="34" charset="0"/>
              </a:rPr>
              <a:t>isolated</a:t>
            </a:r>
            <a:r>
              <a:rPr lang="en-AU" altLang="en-US" sz="2000" dirty="0">
                <a:solidFill>
                  <a:srgbClr val="000099"/>
                </a:solidFill>
                <a:latin typeface="Helvetica" panose="020B0604020202020204" pitchFamily="34" charset="0"/>
              </a:rPr>
              <a:t> </a:t>
            </a:r>
            <a:r>
              <a:rPr lang="en-AU" altLang="en-US" sz="2000" dirty="0">
                <a:latin typeface="Helvetica" panose="020B0604020202020204" pitchFamily="34" charset="0"/>
              </a:rPr>
              <a:t>history.</a:t>
            </a:r>
          </a:p>
          <a:p>
            <a:pPr>
              <a:lnSpc>
                <a:spcPts val="2763"/>
              </a:lnSpc>
              <a:buFontTx/>
              <a:buNone/>
            </a:pPr>
            <a:r>
              <a:rPr lang="en-AU" altLang="en-US" sz="2000" b="1" dirty="0">
                <a:solidFill>
                  <a:srgbClr val="000099"/>
                </a:solidFill>
                <a:latin typeface="Helvetica" panose="020B0604020202020204" pitchFamily="34" charset="0"/>
              </a:rPr>
              <a:t>Wormhole theorem</a:t>
            </a:r>
            <a:r>
              <a:rPr lang="en-AU" altLang="en-US" sz="2000" dirty="0">
                <a:latin typeface="Helvetica" panose="020B0604020202020204" pitchFamily="34" charset="0"/>
              </a:rPr>
              <a:t>: A history is isolated if and only if it has no wormholes.</a:t>
            </a:r>
          </a:p>
        </p:txBody>
      </p:sp>
    </p:spTree>
    <p:extLst>
      <p:ext uri="{BB962C8B-B14F-4D97-AF65-F5344CB8AC3E}">
        <p14:creationId xmlns:p14="http://schemas.microsoft.com/office/powerpoint/2010/main" val="69978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D2234-A52A-A242-B757-F1B985A3888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197223-ADBB-6D45-BCAF-5EF9C66C287E}"/>
              </a:ext>
            </a:extLst>
          </p:cNvPr>
          <p:cNvSpPr>
            <a:spLocks noGrp="1"/>
          </p:cNvSpPr>
          <p:nvPr>
            <p:ph idx="1"/>
          </p:nvPr>
        </p:nvSpPr>
        <p:spPr>
          <a:xfrm>
            <a:off x="326567" y="2160689"/>
            <a:ext cx="8467006" cy="4376944"/>
          </a:xfrm>
        </p:spPr>
        <p:txBody>
          <a:bodyPr/>
          <a:lstStyle/>
          <a:p>
            <a:r>
              <a:rPr lang="en-US" sz="2400" dirty="0"/>
              <a:t>We will now introduce a new type of lock - </a:t>
            </a:r>
          </a:p>
          <a:p>
            <a:r>
              <a:rPr lang="en-US" sz="2400" dirty="0"/>
              <a:t>SLOCK (shared lock) that  allows other transactions to read, but not write/modify the shared resource </a:t>
            </a:r>
          </a:p>
        </p:txBody>
      </p:sp>
      <p:sp>
        <p:nvSpPr>
          <p:cNvPr id="4" name="Slide Number Placeholder 3">
            <a:extLst>
              <a:ext uri="{FF2B5EF4-FFF2-40B4-BE49-F238E27FC236}">
                <a16:creationId xmlns:a16="http://schemas.microsoft.com/office/drawing/2014/main" id="{26B7DDB8-6523-A146-B42A-A50CBC9EBA87}"/>
              </a:ext>
            </a:extLst>
          </p:cNvPr>
          <p:cNvSpPr>
            <a:spLocks noGrp="1"/>
          </p:cNvSpPr>
          <p:nvPr>
            <p:ph type="sldNum" sz="quarter" idx="12"/>
          </p:nvPr>
        </p:nvSpPr>
        <p:spPr/>
        <p:txBody>
          <a:bodyPr/>
          <a:lstStyle/>
          <a:p>
            <a:fld id="{DC22DD25-61AE-413C-B4D2-EF2365C9B2E1}" type="slidenum">
              <a:rPr lang="en-AU" noProof="0" smtClean="0"/>
              <a:t>17</a:t>
            </a:fld>
            <a:endParaRPr lang="en-AU" noProof="0"/>
          </a:p>
        </p:txBody>
      </p:sp>
      <p:sp>
        <p:nvSpPr>
          <p:cNvPr id="5" name="Rectangle 4">
            <a:extLst>
              <a:ext uri="{FF2B5EF4-FFF2-40B4-BE49-F238E27FC236}">
                <a16:creationId xmlns:a16="http://schemas.microsoft.com/office/drawing/2014/main" id="{CB8FB545-FCB9-354B-B336-D27467DC7472}"/>
              </a:ext>
            </a:extLst>
          </p:cNvPr>
          <p:cNvSpPr/>
          <p:nvPr/>
        </p:nvSpPr>
        <p:spPr>
          <a:xfrm>
            <a:off x="377191" y="4457376"/>
            <a:ext cx="7383779" cy="432426"/>
          </a:xfrm>
          <a:prstGeom prst="rect">
            <a:avLst/>
          </a:prstGeom>
          <a:ln>
            <a:solidFill>
              <a:srgbClr val="000099"/>
            </a:solidFill>
          </a:ln>
        </p:spPr>
        <p:txBody>
          <a:bodyPr wrap="square">
            <a:spAutoFit/>
          </a:bodyPr>
          <a:lstStyle/>
          <a:p>
            <a:pPr>
              <a:lnSpc>
                <a:spcPts val="2763"/>
              </a:lnSpc>
              <a:buFontTx/>
              <a:buNone/>
            </a:pPr>
            <a:r>
              <a:rPr lang="en-AU" altLang="en-US" sz="2000" dirty="0">
                <a:latin typeface="Helvetica" panose="020B0604020202020204" pitchFamily="34" charset="0"/>
              </a:rPr>
              <a:t>The wormhole transaction concept will be useful in a later topic!</a:t>
            </a:r>
          </a:p>
        </p:txBody>
      </p:sp>
    </p:spTree>
    <p:extLst>
      <p:ext uri="{BB962C8B-B14F-4D97-AF65-F5344CB8AC3E}">
        <p14:creationId xmlns:p14="http://schemas.microsoft.com/office/powerpoint/2010/main" val="12873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9182" name="Group 398">
            <a:extLst>
              <a:ext uri="{FF2B5EF4-FFF2-40B4-BE49-F238E27FC236}">
                <a16:creationId xmlns:a16="http://schemas.microsoft.com/office/drawing/2014/main" id="{90E5407A-5C1E-4A2A-A427-24FC2CEBF279}"/>
              </a:ext>
            </a:extLst>
          </p:cNvPr>
          <p:cNvGraphicFramePr>
            <a:graphicFrameLocks noGrp="1"/>
          </p:cNvGraphicFramePr>
          <p:nvPr>
            <p:extLst>
              <p:ext uri="{D42A27DB-BD31-4B8C-83A1-F6EECF244321}">
                <p14:modId xmlns:p14="http://schemas.microsoft.com/office/powerpoint/2010/main" val="1519097117"/>
              </p:ext>
            </p:extLst>
          </p:nvPr>
        </p:nvGraphicFramePr>
        <p:xfrm>
          <a:off x="255588" y="2393633"/>
          <a:ext cx="8428038" cy="4402354"/>
        </p:xfrm>
        <a:graphic>
          <a:graphicData uri="http://schemas.openxmlformats.org/drawingml/2006/table">
            <a:tbl>
              <a:tblPr/>
              <a:tblGrid>
                <a:gridCol w="1810841">
                  <a:extLst>
                    <a:ext uri="{9D8B030D-6E8A-4147-A177-3AD203B41FA5}">
                      <a16:colId xmlns:a16="http://schemas.microsoft.com/office/drawing/2014/main" val="20000"/>
                    </a:ext>
                  </a:extLst>
                </a:gridCol>
                <a:gridCol w="2144374">
                  <a:extLst>
                    <a:ext uri="{9D8B030D-6E8A-4147-A177-3AD203B41FA5}">
                      <a16:colId xmlns:a16="http://schemas.microsoft.com/office/drawing/2014/main" val="20001"/>
                    </a:ext>
                  </a:extLst>
                </a:gridCol>
                <a:gridCol w="2108189">
                  <a:extLst>
                    <a:ext uri="{9D8B030D-6E8A-4147-A177-3AD203B41FA5}">
                      <a16:colId xmlns:a16="http://schemas.microsoft.com/office/drawing/2014/main" val="20002"/>
                    </a:ext>
                  </a:extLst>
                </a:gridCol>
                <a:gridCol w="2364634">
                  <a:extLst>
                    <a:ext uri="{9D8B030D-6E8A-4147-A177-3AD203B41FA5}">
                      <a16:colId xmlns:a16="http://schemas.microsoft.com/office/drawing/2014/main" val="20003"/>
                    </a:ext>
                  </a:extLst>
                </a:gridCol>
              </a:tblGrid>
              <a:tr h="662650">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AU" altLang="x-none" sz="1600" b="1" i="0" u="none" strike="noStrike" cap="none" normalizeH="0" baseline="0">
                        <a:ln>
                          <a:noFill/>
                        </a:ln>
                        <a:solidFill>
                          <a:srgbClr val="000000"/>
                        </a:solidFill>
                        <a:effectLst/>
                        <a:latin typeface="Times New Roman" charset="0"/>
                        <a:ea typeface="ＭＳ Ｐゴシック" charset="-128"/>
                      </a:endParaRP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3">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45000"/>
                        </a:lnSpc>
                        <a:spcBef>
                          <a:spcPct val="20000"/>
                        </a:spcBef>
                        <a:spcAft>
                          <a:spcPct val="0"/>
                        </a:spcAft>
                        <a:buClrTx/>
                        <a:buSzTx/>
                        <a:buFontTx/>
                        <a:buNone/>
                        <a:tabLst/>
                      </a:pPr>
                      <a:r>
                        <a:rPr kumimoji="1" lang="en-US" altLang="x-none" sz="1600" b="1" i="0" u="none" strike="noStrike" cap="none" normalizeH="0" baseline="0" dirty="0">
                          <a:ln>
                            <a:noFill/>
                          </a:ln>
                          <a:solidFill>
                            <a:srgbClr val="000000"/>
                          </a:solidFill>
                          <a:effectLst/>
                          <a:latin typeface="Helvetica" charset="0"/>
                          <a:ea typeface="ＭＳ Ｐゴシック" charset="-128"/>
                        </a:rPr>
                        <a:t>Mode of Lock</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38228">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Current Mode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Free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700629">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US" altLang="x-none" sz="1600" b="0" i="0" u="none" strike="noStrike" cap="none" normalizeH="0" baseline="0" dirty="0">
                        <a:ln>
                          <a:noFill/>
                        </a:ln>
                        <a:solidFill>
                          <a:srgbClr val="000000"/>
                        </a:solidFill>
                        <a:effectLst/>
                        <a:latin typeface="Helvetica" charset="0"/>
                        <a:ea typeface="ＭＳ Ｐゴシック" charset="-128"/>
                      </a:endParaRP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Shared request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(SLOCK)</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Used to block others  writing/modifying</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 </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Changes Mode from Free to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endParaRPr kumimoji="1" lang="en-US" altLang="x-none" sz="1600" b="0" i="0" u="none" strike="noStrike" cap="none" normalizeH="0" baseline="0" dirty="0">
                        <a:ln>
                          <a:noFill/>
                        </a:ln>
                        <a:solidFill>
                          <a:srgbClr val="0000FF"/>
                        </a:solidFill>
                        <a:effectLst/>
                        <a:latin typeface="Helvetica" charset="0"/>
                        <a:ea typeface="ＭＳ Ｐゴシック" charset="-128"/>
                      </a:endParaRP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700629">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Exclusive request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(XLOCK)</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Used to block others reading or writing/modifying</a:t>
                      </a:r>
                    </a:p>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US" altLang="x-none" sz="1600" b="0" i="0" u="none" strike="noStrike" cap="none" normalizeH="0" baseline="0" dirty="0">
                        <a:ln>
                          <a:noFill/>
                        </a:ln>
                        <a:solidFill>
                          <a:srgbClr val="000000"/>
                        </a:solidFill>
                        <a:effectLst/>
                        <a:latin typeface="Helvetica" charset="0"/>
                        <a:ea typeface="ＭＳ Ｐゴシック" charset="-128"/>
                      </a:endParaRP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Changes Mode from  Free to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8459" name="Rectangle 329">
            <a:extLst>
              <a:ext uri="{FF2B5EF4-FFF2-40B4-BE49-F238E27FC236}">
                <a16:creationId xmlns:a16="http://schemas.microsoft.com/office/drawing/2014/main" id="{22D5E434-BC5F-4414-9863-8164F99F3FA5}"/>
              </a:ext>
            </a:extLst>
          </p:cNvPr>
          <p:cNvSpPr>
            <a:spLocks noChangeArrowheads="1"/>
          </p:cNvSpPr>
          <p:nvPr/>
        </p:nvSpPr>
        <p:spPr bwMode="auto">
          <a:xfrm>
            <a:off x="2976563" y="12303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endParaRPr kumimoji="0" lang="en-AU" altLang="en-US" sz="2400" b="1" i="1">
              <a:solidFill>
                <a:schemeClr val="tx1"/>
              </a:solidFill>
              <a:latin typeface="Helvetica" panose="020B0604020202020204" pitchFamily="34" charset="0"/>
            </a:endParaRPr>
          </a:p>
        </p:txBody>
      </p:sp>
      <p:sp>
        <p:nvSpPr>
          <p:cNvPr id="18460" name="Text Box 336">
            <a:extLst>
              <a:ext uri="{FF2B5EF4-FFF2-40B4-BE49-F238E27FC236}">
                <a16:creationId xmlns:a16="http://schemas.microsoft.com/office/drawing/2014/main" id="{A435D963-4906-4AD6-BE69-D1AAE950905C}"/>
              </a:ext>
            </a:extLst>
          </p:cNvPr>
          <p:cNvSpPr txBox="1">
            <a:spLocks noChangeArrowheads="1"/>
          </p:cNvSpPr>
          <p:nvPr/>
        </p:nvSpPr>
        <p:spPr bwMode="auto">
          <a:xfrm>
            <a:off x="357981" y="1175007"/>
            <a:ext cx="84280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50000"/>
              </a:spcBef>
              <a:buFontTx/>
              <a:buNone/>
            </a:pPr>
            <a:r>
              <a:rPr kumimoji="0" lang="en-AU" altLang="en-US" sz="1800" dirty="0">
                <a:solidFill>
                  <a:srgbClr val="000099"/>
                </a:solidFill>
                <a:latin typeface="Helvetica" panose="020B0604020202020204" pitchFamily="34" charset="0"/>
              </a:rPr>
              <a:t>A lock on an object should not be granted to a transaction while that object is locked by another transaction in an </a:t>
            </a:r>
            <a:r>
              <a:rPr kumimoji="0" lang="en-AU" altLang="en-US" sz="1800" b="1" dirty="0">
                <a:solidFill>
                  <a:srgbClr val="000099"/>
                </a:solidFill>
                <a:latin typeface="Helvetica" panose="020B0604020202020204" pitchFamily="34" charset="0"/>
              </a:rPr>
              <a:t>incompatible mode</a:t>
            </a:r>
            <a:r>
              <a:rPr kumimoji="0" lang="en-AU" altLang="en-US" sz="1800" dirty="0">
                <a:solidFill>
                  <a:srgbClr val="000099"/>
                </a:solidFill>
                <a:latin typeface="Helvetica" panose="020B0604020202020204" pitchFamily="34" charset="0"/>
              </a:rPr>
              <a:t>. </a:t>
            </a:r>
            <a:endParaRPr kumimoji="0" lang="en-US" altLang="en-US" sz="1800" dirty="0">
              <a:solidFill>
                <a:srgbClr val="000099"/>
              </a:solidFill>
              <a:latin typeface="Helvetica" panose="020B0604020202020204" pitchFamily="34" charset="0"/>
            </a:endParaRPr>
          </a:p>
        </p:txBody>
      </p:sp>
      <p:sp>
        <p:nvSpPr>
          <p:cNvPr id="18462" name="TextBox 2">
            <a:extLst>
              <a:ext uri="{FF2B5EF4-FFF2-40B4-BE49-F238E27FC236}">
                <a16:creationId xmlns:a16="http://schemas.microsoft.com/office/drawing/2014/main" id="{E01578C1-270F-4FD9-8A5C-A96A8BF7122E}"/>
              </a:ext>
            </a:extLst>
          </p:cNvPr>
          <p:cNvSpPr txBox="1">
            <a:spLocks noChangeArrowheads="1"/>
          </p:cNvSpPr>
          <p:nvPr/>
        </p:nvSpPr>
        <p:spPr bwMode="auto">
          <a:xfrm>
            <a:off x="2462212" y="1858645"/>
            <a:ext cx="36226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2400" dirty="0"/>
              <a:t>Lock Compatibility Matrix</a:t>
            </a:r>
          </a:p>
        </p:txBody>
      </p:sp>
      <p:sp>
        <p:nvSpPr>
          <p:cNvPr id="7" name="Rectangle 2">
            <a:extLst>
              <a:ext uri="{FF2B5EF4-FFF2-40B4-BE49-F238E27FC236}">
                <a16:creationId xmlns:a16="http://schemas.microsoft.com/office/drawing/2014/main" id="{1D081B28-FC0A-7C4B-89F9-EFF22978E2A8}"/>
              </a:ext>
            </a:extLst>
          </p:cNvPr>
          <p:cNvSpPr>
            <a:spLocks noGrp="1" noChangeArrowheads="1"/>
          </p:cNvSpPr>
          <p:nvPr>
            <p:ph type="title"/>
          </p:nvPr>
        </p:nvSpPr>
        <p:spPr>
          <a:xfrm>
            <a:off x="1273572" y="395066"/>
            <a:ext cx="7520001" cy="887360"/>
          </a:xfrm>
        </p:spPr>
        <p:txBody>
          <a:bodyPr/>
          <a:lstStyle/>
          <a:p>
            <a:pPr>
              <a:lnSpc>
                <a:spcPts val="1838"/>
              </a:lnSpc>
            </a:pPr>
            <a:r>
              <a:rPr lang="en-AU" altLang="en-US" dirty="0">
                <a:latin typeface="Helvetica" panose="020B0604020202020204" pitchFamily="34" charset="0"/>
              </a:rPr>
              <a:t>To grant lock or not to…</a:t>
            </a:r>
          </a:p>
        </p:txBody>
      </p:sp>
    </p:spTree>
    <p:extLst>
      <p:ext uri="{BB962C8B-B14F-4D97-AF65-F5344CB8AC3E}">
        <p14:creationId xmlns:p14="http://schemas.microsoft.com/office/powerpoint/2010/main" val="2546206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F7AC4DAB-BD90-49F7-B7E7-364305706263}"/>
              </a:ext>
            </a:extLst>
          </p:cNvPr>
          <p:cNvSpPr>
            <a:spLocks noGrp="1" noChangeArrowheads="1"/>
          </p:cNvSpPr>
          <p:nvPr>
            <p:ph type="title"/>
          </p:nvPr>
        </p:nvSpPr>
        <p:spPr/>
        <p:txBody>
          <a:bodyPr/>
          <a:lstStyle/>
          <a:p>
            <a:r>
              <a:rPr lang="en-AU" altLang="en-US" dirty="0">
                <a:latin typeface="Helvetica" panose="020B0604020202020204" pitchFamily="34" charset="0"/>
              </a:rPr>
              <a:t>When to use what type of lock</a:t>
            </a:r>
          </a:p>
        </p:txBody>
      </p:sp>
      <p:sp>
        <p:nvSpPr>
          <p:cNvPr id="20483" name="Rectangle 3">
            <a:extLst>
              <a:ext uri="{FF2B5EF4-FFF2-40B4-BE49-F238E27FC236}">
                <a16:creationId xmlns:a16="http://schemas.microsoft.com/office/drawing/2014/main" id="{4B2B496E-BF5B-4289-A1D6-DFB2ECDEBAE5}"/>
              </a:ext>
            </a:extLst>
          </p:cNvPr>
          <p:cNvSpPr>
            <a:spLocks noGrp="1" noChangeArrowheads="1"/>
          </p:cNvSpPr>
          <p:nvPr>
            <p:ph type="body" idx="1"/>
          </p:nvPr>
        </p:nvSpPr>
        <p:spPr>
          <a:xfrm>
            <a:off x="711200" y="1028700"/>
            <a:ext cx="7153275" cy="1349375"/>
          </a:xfrm>
        </p:spPr>
        <p:txBody>
          <a:bodyPr/>
          <a:lstStyle/>
          <a:p>
            <a:pPr>
              <a:lnSpc>
                <a:spcPct val="30000"/>
              </a:lnSpc>
              <a:buFontTx/>
              <a:buNone/>
            </a:pPr>
            <a:endParaRPr lang="en-AU" altLang="en-US" sz="2000" dirty="0">
              <a:latin typeface="Helvetica" panose="020B0604020202020204" pitchFamily="34" charset="0"/>
            </a:endParaRPr>
          </a:p>
          <a:p>
            <a:pPr>
              <a:lnSpc>
                <a:spcPts val="3100"/>
              </a:lnSpc>
              <a:buFontTx/>
              <a:buNone/>
            </a:pPr>
            <a:r>
              <a:rPr lang="en-AU" altLang="en-US" sz="2000" dirty="0">
                <a:latin typeface="Helvetica" panose="020B0604020202020204" pitchFamily="34" charset="0"/>
              </a:rPr>
              <a:t>Actions in Transactions are: READ, WRITE, XLOCK, SLOCK, UNLOCK, BEGIN, COMMIT, ROLLBACK</a:t>
            </a:r>
          </a:p>
          <a:p>
            <a:pPr>
              <a:lnSpc>
                <a:spcPts val="3100"/>
              </a:lnSpc>
              <a:buFontTx/>
              <a:buNone/>
            </a:pPr>
            <a:endParaRPr lang="en-AU" altLang="en-US" sz="2000" dirty="0">
              <a:latin typeface="Helvetica" panose="020B0604020202020204" pitchFamily="34" charset="0"/>
            </a:endParaRPr>
          </a:p>
          <a:p>
            <a:pPr>
              <a:lnSpc>
                <a:spcPts val="3100"/>
              </a:lnSpc>
              <a:buFontTx/>
              <a:buNone/>
            </a:pPr>
            <a:r>
              <a:rPr lang="en-AU" altLang="en-US" sz="2000" dirty="0">
                <a:solidFill>
                  <a:srgbClr val="000099"/>
                </a:solidFill>
                <a:latin typeface="Helvetica" panose="020B0604020202020204" pitchFamily="34" charset="0"/>
              </a:rPr>
              <a:t>		</a:t>
            </a:r>
            <a:endParaRPr lang="en-AU" altLang="en-US" sz="2000" dirty="0">
              <a:latin typeface="Helvetica" panose="020B0604020202020204" pitchFamily="34" charset="0"/>
            </a:endParaRPr>
          </a:p>
          <a:p>
            <a:pPr>
              <a:lnSpc>
                <a:spcPts val="3100"/>
              </a:lnSpc>
              <a:buFontTx/>
              <a:buNone/>
            </a:pPr>
            <a:r>
              <a:rPr lang="en-AU" altLang="en-US" sz="2000" dirty="0">
                <a:latin typeface="Helvetica" panose="020B0604020202020204" pitchFamily="34" charset="0"/>
              </a:rPr>
              <a:t>	</a:t>
            </a:r>
          </a:p>
        </p:txBody>
      </p:sp>
      <p:sp>
        <p:nvSpPr>
          <p:cNvPr id="20484" name="TextBox 1">
            <a:extLst>
              <a:ext uri="{FF2B5EF4-FFF2-40B4-BE49-F238E27FC236}">
                <a16:creationId xmlns:a16="http://schemas.microsoft.com/office/drawing/2014/main" id="{08A123D2-8DCF-472F-BFE8-E7DEE57F2E14}"/>
              </a:ext>
            </a:extLst>
          </p:cNvPr>
          <p:cNvSpPr txBox="1">
            <a:spLocks noChangeArrowheads="1"/>
          </p:cNvSpPr>
          <p:nvPr/>
        </p:nvSpPr>
        <p:spPr bwMode="auto">
          <a:xfrm>
            <a:off x="506413" y="2778125"/>
            <a:ext cx="1209675" cy="334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endParaRPr lang="en-US" altLang="en-US" sz="2400"/>
          </a:p>
        </p:txBody>
      </p:sp>
      <p:sp>
        <p:nvSpPr>
          <p:cNvPr id="20485" name="TextBox 3">
            <a:extLst>
              <a:ext uri="{FF2B5EF4-FFF2-40B4-BE49-F238E27FC236}">
                <a16:creationId xmlns:a16="http://schemas.microsoft.com/office/drawing/2014/main" id="{C5D1A5A6-D581-442C-80B4-7E2DD2EFC3FD}"/>
              </a:ext>
            </a:extLst>
          </p:cNvPr>
          <p:cNvSpPr txBox="1">
            <a:spLocks noChangeArrowheads="1"/>
          </p:cNvSpPr>
          <p:nvPr/>
        </p:nvSpPr>
        <p:spPr bwMode="auto">
          <a:xfrm>
            <a:off x="1493838" y="2781300"/>
            <a:ext cx="139700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1800"/>
              <a:t>T1</a:t>
            </a:r>
          </a:p>
          <a:p>
            <a:pPr>
              <a:spcBef>
                <a:spcPct val="0"/>
              </a:spcBef>
              <a:buFontTx/>
              <a:buNone/>
            </a:pPr>
            <a:r>
              <a:rPr lang="en-US" altLang="en-US" sz="1800"/>
              <a:t>BEGIN</a:t>
            </a:r>
          </a:p>
          <a:p>
            <a:pPr>
              <a:spcBef>
                <a:spcPct val="0"/>
              </a:spcBef>
              <a:buFontTx/>
              <a:buNone/>
            </a:pPr>
            <a:r>
              <a:rPr lang="en-US" altLang="en-US" sz="1800"/>
              <a:t>SLOCK A</a:t>
            </a:r>
          </a:p>
          <a:p>
            <a:pPr>
              <a:spcBef>
                <a:spcPct val="0"/>
              </a:spcBef>
              <a:buFontTx/>
              <a:buNone/>
            </a:pPr>
            <a:r>
              <a:rPr lang="en-US" altLang="en-US" sz="1800"/>
              <a:t>XlOCK B</a:t>
            </a:r>
          </a:p>
          <a:p>
            <a:pPr>
              <a:spcBef>
                <a:spcPct val="0"/>
              </a:spcBef>
              <a:buFontTx/>
              <a:buNone/>
            </a:pPr>
            <a:r>
              <a:rPr lang="en-US" altLang="en-US" sz="1800"/>
              <a:t>READ A</a:t>
            </a:r>
          </a:p>
          <a:p>
            <a:pPr>
              <a:spcBef>
                <a:spcPct val="0"/>
              </a:spcBef>
              <a:buFontTx/>
              <a:buNone/>
            </a:pPr>
            <a:r>
              <a:rPr lang="en-US" altLang="en-US" sz="1800"/>
              <a:t>WRITE B</a:t>
            </a:r>
          </a:p>
          <a:p>
            <a:pPr>
              <a:spcBef>
                <a:spcPct val="0"/>
              </a:spcBef>
              <a:buFontTx/>
              <a:buNone/>
            </a:pPr>
            <a:r>
              <a:rPr lang="en-US" altLang="en-US" sz="1800"/>
              <a:t>COMMIT</a:t>
            </a:r>
          </a:p>
          <a:p>
            <a:pPr>
              <a:spcBef>
                <a:spcPct val="0"/>
              </a:spcBef>
              <a:buFontTx/>
              <a:buNone/>
            </a:pPr>
            <a:r>
              <a:rPr lang="en-US" altLang="en-US" sz="1800"/>
              <a:t>UNLOCK A</a:t>
            </a:r>
          </a:p>
          <a:p>
            <a:pPr>
              <a:spcBef>
                <a:spcPct val="0"/>
              </a:spcBef>
              <a:buFontTx/>
              <a:buNone/>
            </a:pPr>
            <a:r>
              <a:rPr lang="en-US" altLang="en-US" sz="1800"/>
              <a:t>UNLOCK B</a:t>
            </a:r>
          </a:p>
          <a:p>
            <a:pPr>
              <a:spcBef>
                <a:spcPct val="0"/>
              </a:spcBef>
              <a:buFontTx/>
              <a:buNone/>
            </a:pPr>
            <a:r>
              <a:rPr lang="en-US" altLang="en-US" sz="1800"/>
              <a:t>END</a:t>
            </a:r>
          </a:p>
        </p:txBody>
      </p:sp>
      <p:sp>
        <p:nvSpPr>
          <p:cNvPr id="20486" name="TextBox 6">
            <a:extLst>
              <a:ext uri="{FF2B5EF4-FFF2-40B4-BE49-F238E27FC236}">
                <a16:creationId xmlns:a16="http://schemas.microsoft.com/office/drawing/2014/main" id="{37189178-0F7C-4F99-8A4C-3BBC4044CEE2}"/>
              </a:ext>
            </a:extLst>
          </p:cNvPr>
          <p:cNvSpPr txBox="1">
            <a:spLocks noChangeArrowheads="1"/>
          </p:cNvSpPr>
          <p:nvPr/>
        </p:nvSpPr>
        <p:spPr bwMode="auto">
          <a:xfrm>
            <a:off x="4783138" y="2871788"/>
            <a:ext cx="1597025" cy="286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1800"/>
              <a:t>T2</a:t>
            </a:r>
          </a:p>
          <a:p>
            <a:pPr>
              <a:spcBef>
                <a:spcPct val="0"/>
              </a:spcBef>
              <a:buFontTx/>
              <a:buNone/>
            </a:pPr>
            <a:r>
              <a:rPr lang="en-US" altLang="en-US" sz="1800"/>
              <a:t>BEGIN</a:t>
            </a:r>
          </a:p>
          <a:p>
            <a:pPr>
              <a:spcBef>
                <a:spcPct val="0"/>
              </a:spcBef>
              <a:buFontTx/>
              <a:buNone/>
            </a:pPr>
            <a:r>
              <a:rPr lang="en-US" altLang="en-US" sz="1800"/>
              <a:t>SLOCK A</a:t>
            </a:r>
          </a:p>
          <a:p>
            <a:pPr>
              <a:spcBef>
                <a:spcPct val="0"/>
              </a:spcBef>
              <a:buFontTx/>
              <a:buNone/>
            </a:pPr>
            <a:r>
              <a:rPr lang="en-US" altLang="en-US" sz="1800"/>
              <a:t>XlOCK B</a:t>
            </a:r>
          </a:p>
          <a:p>
            <a:pPr>
              <a:spcBef>
                <a:spcPct val="0"/>
              </a:spcBef>
              <a:buFontTx/>
              <a:buNone/>
            </a:pPr>
            <a:r>
              <a:rPr lang="en-US" altLang="en-US" sz="1800"/>
              <a:t>READ A</a:t>
            </a:r>
          </a:p>
          <a:p>
            <a:pPr>
              <a:spcBef>
                <a:spcPct val="0"/>
              </a:spcBef>
              <a:buFontTx/>
              <a:buNone/>
            </a:pPr>
            <a:r>
              <a:rPr lang="en-US" altLang="en-US" sz="1800"/>
              <a:t>WRITE B</a:t>
            </a:r>
          </a:p>
          <a:p>
            <a:pPr>
              <a:spcBef>
                <a:spcPct val="0"/>
              </a:spcBef>
              <a:buFontTx/>
              <a:buNone/>
            </a:pPr>
            <a:r>
              <a:rPr lang="en-US" altLang="en-US" sz="1800"/>
              <a:t>ROLLBACK</a:t>
            </a:r>
          </a:p>
          <a:p>
            <a:pPr>
              <a:spcBef>
                <a:spcPct val="0"/>
              </a:spcBef>
              <a:buFontTx/>
              <a:buNone/>
            </a:pPr>
            <a:r>
              <a:rPr lang="en-US" altLang="en-US" sz="1800"/>
              <a:t>UNLOCK A</a:t>
            </a:r>
          </a:p>
          <a:p>
            <a:pPr>
              <a:spcBef>
                <a:spcPct val="0"/>
              </a:spcBef>
              <a:buFontTx/>
              <a:buNone/>
            </a:pPr>
            <a:r>
              <a:rPr lang="en-US" altLang="en-US" sz="1800"/>
              <a:t>UNLOCK B</a:t>
            </a:r>
          </a:p>
          <a:p>
            <a:pPr>
              <a:spcBef>
                <a:spcPct val="0"/>
              </a:spcBef>
              <a:buFontTx/>
              <a:buNone/>
            </a:pPr>
            <a:r>
              <a:rPr lang="en-US" altLang="en-US" sz="1800"/>
              <a:t>END</a:t>
            </a:r>
          </a:p>
        </p:txBody>
      </p:sp>
    </p:spTree>
    <p:extLst>
      <p:ext uri="{BB962C8B-B14F-4D97-AF65-F5344CB8AC3E}">
        <p14:creationId xmlns:p14="http://schemas.microsoft.com/office/powerpoint/2010/main" val="3926563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5597D8D-1810-46D1-B43C-A35394890279}"/>
              </a:ext>
            </a:extLst>
          </p:cNvPr>
          <p:cNvSpPr>
            <a:spLocks noGrp="1" noChangeArrowheads="1"/>
          </p:cNvSpPr>
          <p:nvPr>
            <p:ph type="title"/>
          </p:nvPr>
        </p:nvSpPr>
        <p:spPr/>
        <p:txBody>
          <a:bodyPr/>
          <a:lstStyle/>
          <a:p>
            <a:r>
              <a:rPr lang="en-AU" altLang="en-US" dirty="0">
                <a:latin typeface="Helvetica" panose="020B0604020202020204" pitchFamily="34" charset="0"/>
              </a:rPr>
              <a:t>What we have seen in previous lecture</a:t>
            </a:r>
          </a:p>
        </p:txBody>
      </p:sp>
      <p:sp>
        <p:nvSpPr>
          <p:cNvPr id="7171" name="Rectangle 3">
            <a:extLst>
              <a:ext uri="{FF2B5EF4-FFF2-40B4-BE49-F238E27FC236}">
                <a16:creationId xmlns:a16="http://schemas.microsoft.com/office/drawing/2014/main" id="{3EBDE512-1436-4BFC-B365-EFB2DA5F8275}"/>
              </a:ext>
            </a:extLst>
          </p:cNvPr>
          <p:cNvSpPr>
            <a:spLocks noGrp="1" noChangeArrowheads="1"/>
          </p:cNvSpPr>
          <p:nvPr>
            <p:ph type="body" idx="1"/>
          </p:nvPr>
        </p:nvSpPr>
        <p:spPr>
          <a:xfrm>
            <a:off x="525781" y="1318982"/>
            <a:ext cx="8401050" cy="5314950"/>
          </a:xfrm>
        </p:spPr>
        <p:txBody>
          <a:bodyPr/>
          <a:lstStyle/>
          <a:p>
            <a:pPr>
              <a:lnSpc>
                <a:spcPts val="2575"/>
              </a:lnSpc>
            </a:pPr>
            <a:endParaRPr lang="en-AU" altLang="en-US" sz="2400" dirty="0">
              <a:latin typeface="Calibri" panose="020F0502020204030204" pitchFamily="34" charset="0"/>
              <a:cs typeface="Calibri" panose="020F0502020204030204" pitchFamily="34" charset="0"/>
            </a:endParaRPr>
          </a:p>
          <a:p>
            <a:pPr marL="342900" indent="-342900">
              <a:lnSpc>
                <a:spcPts val="2575"/>
              </a:lnSpc>
              <a:buFont typeface="Arial" panose="020B0604020202020204" pitchFamily="34" charset="0"/>
              <a:buChar char="•"/>
            </a:pPr>
            <a:r>
              <a:rPr lang="en-AU" altLang="en-US" sz="2400" dirty="0">
                <a:latin typeface="Calibri" panose="020F0502020204030204" pitchFamily="34" charset="0"/>
                <a:cs typeface="Calibri" panose="020F0502020204030204" pitchFamily="34" charset="0"/>
              </a:rPr>
              <a:t>Problems may arise from multiple concurrent transactions</a:t>
            </a:r>
          </a:p>
          <a:p>
            <a:pPr marL="342900" indent="-342900">
              <a:lnSpc>
                <a:spcPts val="2575"/>
              </a:lnSpc>
              <a:buFont typeface="Arial" panose="020B0604020202020204" pitchFamily="34" charset="0"/>
              <a:buChar char="•"/>
            </a:pPr>
            <a:r>
              <a:rPr lang="en-AU" altLang="en-US" sz="2400" dirty="0">
                <a:latin typeface="Calibri" panose="020F0502020204030204" pitchFamily="34" charset="0"/>
                <a:cs typeface="Calibri" panose="020F0502020204030204" pitchFamily="34" charset="0"/>
              </a:rPr>
              <a:t>Concurrency control is needed </a:t>
            </a:r>
          </a:p>
          <a:p>
            <a:pPr marL="774879" lvl="2" indent="-342900">
              <a:lnSpc>
                <a:spcPts val="2575"/>
              </a:lnSpc>
              <a:buFontTx/>
              <a:buChar char="-"/>
            </a:pPr>
            <a:r>
              <a:rPr lang="en-AU" altLang="en-US" sz="2400" dirty="0">
                <a:latin typeface="Calibri" panose="020F0502020204030204" pitchFamily="34" charset="0"/>
                <a:cs typeface="Calibri" panose="020F0502020204030204" pitchFamily="34" charset="0"/>
              </a:rPr>
              <a:t>Take </a:t>
            </a:r>
            <a:r>
              <a:rPr lang="en-AU" altLang="en-US" sz="2400" u="sng" dirty="0">
                <a:latin typeface="Calibri" panose="020F0502020204030204" pitchFamily="34" charset="0"/>
                <a:cs typeface="Calibri" panose="020F0502020204030204" pitchFamily="34" charset="0"/>
              </a:rPr>
              <a:t>exclusive access </a:t>
            </a:r>
            <a:r>
              <a:rPr lang="en-AU" altLang="en-US" sz="2400" dirty="0">
                <a:latin typeface="Calibri" panose="020F0502020204030204" pitchFamily="34" charset="0"/>
                <a:cs typeface="Calibri" panose="020F0502020204030204" pitchFamily="34" charset="0"/>
              </a:rPr>
              <a:t>to shared resources to handle concurrency problems</a:t>
            </a:r>
          </a:p>
          <a:p>
            <a:pPr marL="774879" lvl="2" indent="-342900">
              <a:lnSpc>
                <a:spcPts val="2575"/>
              </a:lnSpc>
              <a:buFontTx/>
              <a:buChar char="-"/>
            </a:pPr>
            <a:endParaRPr lang="en-AU" altLang="en-US" sz="2400" dirty="0">
              <a:latin typeface="Calibri" panose="020F0502020204030204" pitchFamily="34" charset="0"/>
              <a:cs typeface="Calibri" panose="020F0502020204030204" pitchFamily="34" charset="0"/>
            </a:endParaRPr>
          </a:p>
          <a:p>
            <a:pPr lvl="2" indent="0">
              <a:lnSpc>
                <a:spcPts val="2575"/>
              </a:lnSpc>
              <a:buNone/>
            </a:pPr>
            <a:r>
              <a:rPr lang="en-AU" altLang="en-US" sz="2400" dirty="0">
                <a:latin typeface="Calibri" panose="020F0502020204030204" pitchFamily="34" charset="0"/>
                <a:cs typeface="Calibri" panose="020F0502020204030204" pitchFamily="34" charset="0"/>
              </a:rPr>
              <a:t>In this lecture we will see the concurrency control more formally and in more details </a:t>
            </a:r>
          </a:p>
          <a:p>
            <a:pPr>
              <a:lnSpc>
                <a:spcPts val="2575"/>
              </a:lnSpc>
            </a:pPr>
            <a:endParaRPr lang="en-AU" altLang="en-US" b="0" dirty="0">
              <a:solidFill>
                <a:srgbClr val="000000"/>
              </a:solidFill>
              <a:latin typeface="Calibri" panose="020F0502020204030204" pitchFamily="34" charset="0"/>
              <a:cs typeface="Calibri" panose="020F0502020204030204" pitchFamily="34" charset="0"/>
            </a:endParaRPr>
          </a:p>
        </p:txBody>
      </p:sp>
      <p:sp>
        <p:nvSpPr>
          <p:cNvPr id="6" name="Rounded Rectangle 5">
            <a:extLst>
              <a:ext uri="{FF2B5EF4-FFF2-40B4-BE49-F238E27FC236}">
                <a16:creationId xmlns:a16="http://schemas.microsoft.com/office/drawing/2014/main" id="{0C9BB792-8A4D-7D41-B98A-9661FB396AEF}"/>
              </a:ext>
            </a:extLst>
          </p:cNvPr>
          <p:cNvSpPr/>
          <p:nvPr/>
        </p:nvSpPr>
        <p:spPr>
          <a:xfrm>
            <a:off x="525781" y="3625576"/>
            <a:ext cx="7703819" cy="898438"/>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75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7F1BBB4-CCEF-4E54-A299-89098DDE1EE7}"/>
              </a:ext>
            </a:extLst>
          </p:cNvPr>
          <p:cNvSpPr>
            <a:spLocks noGrp="1" noChangeArrowheads="1"/>
          </p:cNvSpPr>
          <p:nvPr>
            <p:ph type="title"/>
          </p:nvPr>
        </p:nvSpPr>
        <p:spPr/>
        <p:txBody>
          <a:bodyPr/>
          <a:lstStyle/>
          <a:p>
            <a:r>
              <a:rPr lang="en-AU" altLang="en-US">
                <a:latin typeface="Helvetica" panose="020B0604020202020204" pitchFamily="34" charset="0"/>
              </a:rPr>
              <a:t>Isolation Concepts ...</a:t>
            </a:r>
          </a:p>
        </p:txBody>
      </p:sp>
      <p:sp>
        <p:nvSpPr>
          <p:cNvPr id="22531" name="Rectangle 3">
            <a:extLst>
              <a:ext uri="{FF2B5EF4-FFF2-40B4-BE49-F238E27FC236}">
                <a16:creationId xmlns:a16="http://schemas.microsoft.com/office/drawing/2014/main" id="{33BF033B-7717-4CBD-8C59-24DE804C935A}"/>
              </a:ext>
            </a:extLst>
          </p:cNvPr>
          <p:cNvSpPr>
            <a:spLocks noGrp="1" noChangeArrowheads="1"/>
          </p:cNvSpPr>
          <p:nvPr>
            <p:ph type="body" idx="1"/>
          </p:nvPr>
        </p:nvSpPr>
        <p:spPr>
          <a:xfrm>
            <a:off x="711200" y="960438"/>
            <a:ext cx="8094663" cy="5478462"/>
          </a:xfrm>
        </p:spPr>
        <p:txBody>
          <a:bodyPr/>
          <a:lstStyle/>
          <a:p>
            <a:pPr indent="-628650">
              <a:lnSpc>
                <a:spcPts val="3500"/>
              </a:lnSpc>
              <a:buFontTx/>
              <a:buNone/>
            </a:pPr>
            <a:endParaRPr lang="en-AU" altLang="en-US" sz="2000" dirty="0">
              <a:latin typeface="Helvetica" panose="020B0604020202020204" pitchFamily="34" charset="0"/>
            </a:endParaRPr>
          </a:p>
          <a:p>
            <a:pPr indent="-628650">
              <a:lnSpc>
                <a:spcPts val="3500"/>
              </a:lnSpc>
            </a:pPr>
            <a:r>
              <a:rPr lang="en-AU" altLang="en-US" sz="2000" dirty="0">
                <a:latin typeface="Helvetica" panose="020B0604020202020204" pitchFamily="34" charset="0"/>
              </a:rPr>
              <a:t>BEGIN,  END , SLOCK, XLOCK can be ignored as they can be  automatically inserted</a:t>
            </a:r>
            <a:r>
              <a:rPr lang="en-AU" altLang="en-US" dirty="0">
                <a:latin typeface="Helvetica" panose="020B0604020202020204" pitchFamily="34" charset="0"/>
              </a:rPr>
              <a:t> in </a:t>
            </a:r>
            <a:r>
              <a:rPr lang="en-AU" altLang="en-US" sz="2000" dirty="0">
                <a:latin typeface="Helvetica" panose="020B0604020202020204" pitchFamily="34" charset="0"/>
              </a:rPr>
              <a:t>terms of </a:t>
            </a:r>
            <a:r>
              <a:rPr lang="en-AU" altLang="en-US" dirty="0">
                <a:latin typeface="Helvetica" panose="020B0604020202020204" pitchFamily="34" charset="0"/>
              </a:rPr>
              <a:t>the corresponding</a:t>
            </a:r>
            <a:r>
              <a:rPr lang="en-AU" altLang="en-US" sz="2000" dirty="0">
                <a:latin typeface="Helvetica" panose="020B0604020202020204" pitchFamily="34" charset="0"/>
              </a:rPr>
              <a:t> operations</a:t>
            </a:r>
          </a:p>
          <a:p>
            <a:pPr indent="-628650">
              <a:lnSpc>
                <a:spcPts val="3500"/>
              </a:lnSpc>
              <a:buFontTx/>
              <a:buNone/>
            </a:pPr>
            <a:r>
              <a:rPr lang="en-AU" altLang="en-US" sz="2000" dirty="0">
                <a:latin typeface="Helvetica" panose="020B0604020202020204" pitchFamily="34" charset="0"/>
              </a:rPr>
              <a:t>E.g. if a transaction ends with a COMMIT, it is replaced with:</a:t>
            </a:r>
          </a:p>
          <a:p>
            <a:pPr indent="-628650">
              <a:lnSpc>
                <a:spcPts val="3500"/>
              </a:lnSpc>
              <a:buFontTx/>
              <a:buNone/>
            </a:pPr>
            <a:r>
              <a:rPr lang="en-AU" altLang="en-US" sz="2000" dirty="0">
                <a:latin typeface="Helvetica" panose="020B0604020202020204" pitchFamily="34" charset="0"/>
              </a:rPr>
              <a:t>{UNLOCK A  if SLOCK A or XLOCK A appears in T for any object A}. (That is to simply release all locks)</a:t>
            </a:r>
          </a:p>
          <a:p>
            <a:pPr indent="-628650">
              <a:lnSpc>
                <a:spcPts val="3500"/>
              </a:lnSpc>
              <a:buFontTx/>
              <a:buNone/>
            </a:pPr>
            <a:r>
              <a:rPr lang="en-AU" altLang="en-US" sz="2000" dirty="0">
                <a:latin typeface="Helvetica" panose="020B0604020202020204" pitchFamily="34" charset="0"/>
              </a:rPr>
              <a:t>Similarly ROLLBACK can be replaced by</a:t>
            </a:r>
          </a:p>
          <a:p>
            <a:pPr indent="-628650">
              <a:lnSpc>
                <a:spcPts val="3500"/>
              </a:lnSpc>
              <a:buFontTx/>
              <a:buNone/>
            </a:pPr>
            <a:r>
              <a:rPr lang="en-AU" altLang="en-US" sz="2000" dirty="0">
                <a:latin typeface="Helvetica" panose="020B0604020202020204" pitchFamily="34" charset="0"/>
              </a:rPr>
              <a:t>{WRITE(UNDO) A  if WRITE A appears in T for any object A}</a:t>
            </a:r>
          </a:p>
          <a:p>
            <a:pPr indent="-628650">
              <a:lnSpc>
                <a:spcPts val="3500"/>
              </a:lnSpc>
              <a:buFontTx/>
              <a:buNone/>
            </a:pPr>
            <a:r>
              <a:rPr lang="en-AU" altLang="en-US" sz="2000" dirty="0">
                <a:latin typeface="Helvetica" panose="020B0604020202020204" pitchFamily="34" charset="0"/>
              </a:rPr>
              <a:t>{ UNLOCK A  if SLOCK A or XLOCK A appears in T for any object A}.</a:t>
            </a:r>
          </a:p>
        </p:txBody>
      </p:sp>
    </p:spTree>
    <p:extLst>
      <p:ext uri="{BB962C8B-B14F-4D97-AF65-F5344CB8AC3E}">
        <p14:creationId xmlns:p14="http://schemas.microsoft.com/office/powerpoint/2010/main" val="3302719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757D26E9-F1C9-4916-B117-A8E19A5A901B}"/>
              </a:ext>
            </a:extLst>
          </p:cNvPr>
          <p:cNvSpPr>
            <a:spLocks noGrp="1" noChangeArrowheads="1"/>
          </p:cNvSpPr>
          <p:nvPr>
            <p:ph type="title"/>
          </p:nvPr>
        </p:nvSpPr>
        <p:spPr>
          <a:xfrm>
            <a:off x="1182674" y="193067"/>
            <a:ext cx="7520001" cy="887360"/>
          </a:xfrm>
        </p:spPr>
        <p:txBody>
          <a:bodyPr/>
          <a:lstStyle/>
          <a:p>
            <a:r>
              <a:rPr lang="en-AU" altLang="en-US" dirty="0">
                <a:latin typeface="Helvetica" panose="020B0604020202020204" pitchFamily="34" charset="0"/>
              </a:rPr>
              <a:t>Isolation Concepts ...</a:t>
            </a:r>
          </a:p>
        </p:txBody>
      </p:sp>
      <p:sp>
        <p:nvSpPr>
          <p:cNvPr id="24579" name="Rectangle 3">
            <a:extLst>
              <a:ext uri="{FF2B5EF4-FFF2-40B4-BE49-F238E27FC236}">
                <a16:creationId xmlns:a16="http://schemas.microsoft.com/office/drawing/2014/main" id="{AE9FDB85-E5A2-40E0-95DB-3B284A2E3864}"/>
              </a:ext>
            </a:extLst>
          </p:cNvPr>
          <p:cNvSpPr>
            <a:spLocks noGrp="1" noChangeArrowheads="1"/>
          </p:cNvSpPr>
          <p:nvPr>
            <p:ph type="body" idx="1"/>
          </p:nvPr>
        </p:nvSpPr>
        <p:spPr>
          <a:xfrm>
            <a:off x="209550" y="1156336"/>
            <a:ext cx="7772400" cy="5726112"/>
          </a:xfrm>
        </p:spPr>
        <p:txBody>
          <a:bodyPr/>
          <a:lstStyle/>
          <a:p>
            <a:pPr>
              <a:lnSpc>
                <a:spcPct val="90000"/>
              </a:lnSpc>
              <a:buFontTx/>
              <a:buNone/>
            </a:pPr>
            <a:r>
              <a:rPr lang="en-AU" altLang="en-US" sz="2400" dirty="0">
                <a:latin typeface="Helvetica" panose="020B0604020202020204" pitchFamily="34" charset="0"/>
              </a:rPr>
              <a:t>We can replace previous transaction sequences by:</a:t>
            </a:r>
          </a:p>
          <a:p>
            <a:pPr>
              <a:lnSpc>
                <a:spcPct val="90000"/>
              </a:lnSpc>
              <a:buFontTx/>
              <a:buNone/>
            </a:pPr>
            <a:r>
              <a:rPr lang="en-AU" altLang="en-US" sz="2400" dirty="0">
                <a:latin typeface="Helvetica" panose="020B0604020202020204" pitchFamily="34" charset="0"/>
              </a:rPr>
              <a:t>		</a:t>
            </a: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p:txBody>
      </p:sp>
      <p:sp>
        <p:nvSpPr>
          <p:cNvPr id="24580" name="Text Box 4">
            <a:extLst>
              <a:ext uri="{FF2B5EF4-FFF2-40B4-BE49-F238E27FC236}">
                <a16:creationId xmlns:a16="http://schemas.microsoft.com/office/drawing/2014/main" id="{7017D3CD-DA28-44C5-89C0-8AB163982CFE}"/>
              </a:ext>
            </a:extLst>
          </p:cNvPr>
          <p:cNvSpPr txBox="1">
            <a:spLocks noChangeArrowheads="1"/>
          </p:cNvSpPr>
          <p:nvPr/>
        </p:nvSpPr>
        <p:spPr bwMode="auto">
          <a:xfrm>
            <a:off x="2181225" y="2089150"/>
            <a:ext cx="1574800" cy="3060700"/>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latin typeface="Helvetica" panose="020B0604020202020204" pitchFamily="34" charset="0"/>
              </a:rPr>
              <a:t>T1	</a:t>
            </a:r>
          </a:p>
          <a:p>
            <a:pPr>
              <a:buFontTx/>
              <a:buNone/>
            </a:pPr>
            <a:r>
              <a:rPr lang="en-AU" altLang="en-US" sz="1800">
                <a:latin typeface="Helvetica" panose="020B0604020202020204" pitchFamily="34" charset="0"/>
              </a:rPr>
              <a:t>BEGIN	</a:t>
            </a:r>
          </a:p>
          <a:p>
            <a:pPr>
              <a:buFontTx/>
              <a:buNone/>
            </a:pPr>
            <a:r>
              <a:rPr lang="en-AU" altLang="en-US" sz="1800">
                <a:latin typeface="Helvetica" panose="020B0604020202020204" pitchFamily="34" charset="0"/>
              </a:rPr>
              <a:t>SLOCK A</a:t>
            </a:r>
          </a:p>
          <a:p>
            <a:pPr>
              <a:buFontTx/>
              <a:buNone/>
            </a:pPr>
            <a:r>
              <a:rPr lang="en-AU" altLang="en-US" sz="1800">
                <a:latin typeface="Helvetica" panose="020B0604020202020204" pitchFamily="34" charset="0"/>
              </a:rPr>
              <a:t>READ A</a:t>
            </a:r>
          </a:p>
          <a:p>
            <a:pPr>
              <a:buFontTx/>
              <a:buNone/>
            </a:pPr>
            <a:r>
              <a:rPr lang="en-AU" altLang="en-US" sz="1800">
                <a:latin typeface="Helvetica" panose="020B0604020202020204" pitchFamily="34" charset="0"/>
              </a:rPr>
              <a:t>XLOCK B</a:t>
            </a:r>
          </a:p>
          <a:p>
            <a:pPr>
              <a:buFontTx/>
              <a:buNone/>
            </a:pPr>
            <a:r>
              <a:rPr lang="en-AU" altLang="en-US" sz="1800">
                <a:latin typeface="Helvetica" panose="020B0604020202020204" pitchFamily="34" charset="0"/>
              </a:rPr>
              <a:t>WRITE B</a:t>
            </a:r>
          </a:p>
          <a:p>
            <a:pPr>
              <a:buFontTx/>
              <a:buNone/>
            </a:pPr>
            <a:r>
              <a:rPr lang="en-AU" altLang="en-US" sz="1800">
                <a:latin typeface="Helvetica" panose="020B0604020202020204" pitchFamily="34" charset="0"/>
              </a:rPr>
              <a:t>UNLOCK A</a:t>
            </a:r>
          </a:p>
          <a:p>
            <a:pPr>
              <a:buFontTx/>
              <a:buNone/>
            </a:pPr>
            <a:r>
              <a:rPr lang="en-AU" altLang="en-US" sz="1800">
                <a:latin typeface="Helvetica" panose="020B0604020202020204" pitchFamily="34" charset="0"/>
              </a:rPr>
              <a:t>UNLOCK B</a:t>
            </a:r>
          </a:p>
          <a:p>
            <a:pPr>
              <a:buFontTx/>
              <a:buNone/>
            </a:pPr>
            <a:r>
              <a:rPr lang="en-AU" altLang="en-US" sz="1800">
                <a:latin typeface="Helvetica" panose="020B0604020202020204" pitchFamily="34" charset="0"/>
              </a:rPr>
              <a:t>END</a:t>
            </a:r>
            <a:endParaRPr lang="en-AU" altLang="en-US" sz="2000">
              <a:latin typeface="Helvetica" panose="020B0604020202020204" pitchFamily="34" charset="0"/>
            </a:endParaRPr>
          </a:p>
        </p:txBody>
      </p:sp>
      <p:sp>
        <p:nvSpPr>
          <p:cNvPr id="24581" name="Text Box 5">
            <a:extLst>
              <a:ext uri="{FF2B5EF4-FFF2-40B4-BE49-F238E27FC236}">
                <a16:creationId xmlns:a16="http://schemas.microsoft.com/office/drawing/2014/main" id="{C655B5EF-2E14-42FE-8FF0-53171622518A}"/>
              </a:ext>
            </a:extLst>
          </p:cNvPr>
          <p:cNvSpPr txBox="1">
            <a:spLocks noChangeArrowheads="1"/>
          </p:cNvSpPr>
          <p:nvPr/>
        </p:nvSpPr>
        <p:spPr bwMode="auto">
          <a:xfrm>
            <a:off x="6657975" y="1830388"/>
            <a:ext cx="2044700" cy="3392487"/>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wrap="none"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latin typeface="Helvetica" panose="020B0604020202020204" pitchFamily="34" charset="0"/>
              </a:rPr>
              <a:t>T2</a:t>
            </a:r>
          </a:p>
          <a:p>
            <a:pPr>
              <a:buFontTx/>
              <a:buNone/>
            </a:pPr>
            <a:r>
              <a:rPr lang="en-AU" altLang="en-US" sz="1800">
                <a:latin typeface="Helvetica" panose="020B0604020202020204" pitchFamily="34" charset="0"/>
              </a:rPr>
              <a:t>BEGIN</a:t>
            </a:r>
          </a:p>
          <a:p>
            <a:pPr>
              <a:buFontTx/>
              <a:buNone/>
            </a:pPr>
            <a:r>
              <a:rPr lang="en-AU" altLang="en-US" sz="1800">
                <a:latin typeface="Helvetica" panose="020B0604020202020204" pitchFamily="34" charset="0"/>
              </a:rPr>
              <a:t>SLOCK A</a:t>
            </a:r>
          </a:p>
          <a:p>
            <a:pPr>
              <a:buFontTx/>
              <a:buNone/>
            </a:pPr>
            <a:r>
              <a:rPr lang="en-AU" altLang="en-US" sz="1800">
                <a:latin typeface="Helvetica" panose="020B0604020202020204" pitchFamily="34" charset="0"/>
              </a:rPr>
              <a:t>READ	A</a:t>
            </a:r>
          </a:p>
          <a:p>
            <a:pPr>
              <a:buFontTx/>
              <a:buNone/>
            </a:pPr>
            <a:r>
              <a:rPr lang="en-AU" altLang="en-US" sz="1800">
                <a:latin typeface="Helvetica" panose="020B0604020202020204" pitchFamily="34" charset="0"/>
              </a:rPr>
              <a:t>XLOCK B</a:t>
            </a:r>
          </a:p>
          <a:p>
            <a:pPr>
              <a:buFontTx/>
              <a:buNone/>
            </a:pPr>
            <a:r>
              <a:rPr lang="en-AU" altLang="en-US" sz="1800">
                <a:latin typeface="Helvetica" panose="020B0604020202020204" pitchFamily="34" charset="0"/>
              </a:rPr>
              <a:t>WRITE B</a:t>
            </a:r>
          </a:p>
          <a:p>
            <a:pPr>
              <a:buFontTx/>
              <a:buNone/>
            </a:pPr>
            <a:r>
              <a:rPr lang="en-AU" altLang="en-US" sz="1800">
                <a:latin typeface="Helvetica" panose="020B0604020202020204" pitchFamily="34" charset="0"/>
              </a:rPr>
              <a:t>WRITE (UNDO) B</a:t>
            </a:r>
          </a:p>
          <a:p>
            <a:pPr>
              <a:buFontTx/>
              <a:buNone/>
            </a:pPr>
            <a:r>
              <a:rPr lang="en-AU" altLang="en-US" sz="1800">
                <a:latin typeface="Helvetica" panose="020B0604020202020204" pitchFamily="34" charset="0"/>
              </a:rPr>
              <a:t>UNLOCK A</a:t>
            </a:r>
          </a:p>
          <a:p>
            <a:pPr>
              <a:buFontTx/>
              <a:buNone/>
            </a:pPr>
            <a:r>
              <a:rPr lang="en-AU" altLang="en-US" sz="1800">
                <a:latin typeface="Helvetica" panose="020B0604020202020204" pitchFamily="34" charset="0"/>
              </a:rPr>
              <a:t>UNLOCK B</a:t>
            </a:r>
          </a:p>
          <a:p>
            <a:pPr>
              <a:buFontTx/>
              <a:buNone/>
            </a:pPr>
            <a:r>
              <a:rPr lang="en-AU" altLang="en-US" sz="1800">
                <a:latin typeface="Helvetica" panose="020B0604020202020204" pitchFamily="34" charset="0"/>
              </a:rPr>
              <a:t>END</a:t>
            </a:r>
          </a:p>
        </p:txBody>
      </p:sp>
      <p:sp>
        <p:nvSpPr>
          <p:cNvPr id="24582" name="Text Box 6">
            <a:extLst>
              <a:ext uri="{FF2B5EF4-FFF2-40B4-BE49-F238E27FC236}">
                <a16:creationId xmlns:a16="http://schemas.microsoft.com/office/drawing/2014/main" id="{4F62FFAE-D092-46D6-80AF-48C2E1F78221}"/>
              </a:ext>
            </a:extLst>
          </p:cNvPr>
          <p:cNvSpPr txBox="1">
            <a:spLocks noChangeArrowheads="1"/>
          </p:cNvSpPr>
          <p:nvPr/>
        </p:nvSpPr>
        <p:spPr bwMode="auto">
          <a:xfrm>
            <a:off x="4343400" y="2162175"/>
            <a:ext cx="1590675" cy="1508125"/>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solidFill>
                  <a:srgbClr val="000099"/>
                </a:solidFill>
                <a:latin typeface="Helvetica" panose="020B0604020202020204" pitchFamily="34" charset="0"/>
              </a:rPr>
              <a:t>T2</a:t>
            </a:r>
          </a:p>
          <a:p>
            <a:pPr>
              <a:buFontTx/>
              <a:buNone/>
            </a:pPr>
            <a:r>
              <a:rPr lang="en-AU" altLang="en-US" sz="2000">
                <a:latin typeface="Helvetica" panose="020B0604020202020204" pitchFamily="34" charset="0"/>
              </a:rPr>
              <a:t>READ	A</a:t>
            </a:r>
          </a:p>
          <a:p>
            <a:pPr>
              <a:buFontTx/>
              <a:buNone/>
            </a:pPr>
            <a:r>
              <a:rPr lang="en-AU" altLang="en-US" sz="2000">
                <a:latin typeface="Helvetica" panose="020B0604020202020204" pitchFamily="34" charset="0"/>
              </a:rPr>
              <a:t>WRITE	B</a:t>
            </a:r>
          </a:p>
          <a:p>
            <a:pPr>
              <a:buFontTx/>
              <a:buNone/>
            </a:pPr>
            <a:r>
              <a:rPr lang="en-AU" altLang="en-US" sz="2000">
                <a:latin typeface="Helvetica" panose="020B0604020202020204" pitchFamily="34" charset="0"/>
              </a:rPr>
              <a:t>ROLLBACK</a:t>
            </a:r>
          </a:p>
        </p:txBody>
      </p:sp>
      <p:sp>
        <p:nvSpPr>
          <p:cNvPr id="24583" name="Text Box 7">
            <a:extLst>
              <a:ext uri="{FF2B5EF4-FFF2-40B4-BE49-F238E27FC236}">
                <a16:creationId xmlns:a16="http://schemas.microsoft.com/office/drawing/2014/main" id="{CE145BE6-FE1C-46AB-A04E-07123FB18D11}"/>
              </a:ext>
            </a:extLst>
          </p:cNvPr>
          <p:cNvSpPr txBox="1">
            <a:spLocks noChangeArrowheads="1"/>
          </p:cNvSpPr>
          <p:nvPr/>
        </p:nvSpPr>
        <p:spPr bwMode="auto">
          <a:xfrm>
            <a:off x="209550" y="2120900"/>
            <a:ext cx="1543050" cy="1508125"/>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solidFill>
                  <a:srgbClr val="000099"/>
                </a:solidFill>
                <a:latin typeface="Helvetica" panose="020B0604020202020204" pitchFamily="34" charset="0"/>
              </a:rPr>
              <a:t>T1</a:t>
            </a:r>
          </a:p>
          <a:p>
            <a:pPr>
              <a:buFontTx/>
              <a:buNone/>
            </a:pPr>
            <a:r>
              <a:rPr lang="en-AU" altLang="en-US" sz="2000">
                <a:latin typeface="Helvetica" panose="020B0604020202020204" pitchFamily="34" charset="0"/>
              </a:rPr>
              <a:t>READ A</a:t>
            </a:r>
          </a:p>
          <a:p>
            <a:pPr>
              <a:buFontTx/>
              <a:buNone/>
            </a:pPr>
            <a:r>
              <a:rPr lang="en-AU" altLang="en-US" sz="2000">
                <a:latin typeface="Helvetica" panose="020B0604020202020204" pitchFamily="34" charset="0"/>
              </a:rPr>
              <a:t>WRITE	B</a:t>
            </a:r>
          </a:p>
          <a:p>
            <a:pPr>
              <a:buFontTx/>
              <a:buNone/>
            </a:pPr>
            <a:r>
              <a:rPr lang="en-AU" altLang="en-US" sz="2000">
                <a:latin typeface="Helvetica" panose="020B0604020202020204" pitchFamily="34" charset="0"/>
              </a:rPr>
              <a:t>COMMIT</a:t>
            </a:r>
          </a:p>
        </p:txBody>
      </p:sp>
      <p:sp>
        <p:nvSpPr>
          <p:cNvPr id="24584" name="Line 8">
            <a:extLst>
              <a:ext uri="{FF2B5EF4-FFF2-40B4-BE49-F238E27FC236}">
                <a16:creationId xmlns:a16="http://schemas.microsoft.com/office/drawing/2014/main" id="{7AE4F1CA-D327-4697-96BF-5B98B51CBC85}"/>
              </a:ext>
            </a:extLst>
          </p:cNvPr>
          <p:cNvSpPr>
            <a:spLocks noChangeShapeType="1"/>
          </p:cNvSpPr>
          <p:nvPr/>
        </p:nvSpPr>
        <p:spPr bwMode="auto">
          <a:xfrm flipV="1">
            <a:off x="1666875" y="3419475"/>
            <a:ext cx="504825" cy="9525"/>
          </a:xfrm>
          <a:prstGeom prst="line">
            <a:avLst/>
          </a:prstGeom>
          <a:noFill/>
          <a:ln w="28575" cap="rnd">
            <a:solidFill>
              <a:srgbClr val="000000"/>
            </a:solidFill>
            <a:round/>
            <a:headEnd type="arrow"/>
            <a:tailEnd type="arrow" w="med" len="med"/>
          </a:ln>
          <a:extLst>
            <a:ext uri="{909E8E84-426E-40DD-AFC4-6F175D3DCCD1}">
              <a14:hiddenFill xmlns:a14="http://schemas.microsoft.com/office/drawing/2010/main">
                <a:noFill/>
              </a14:hiddenFill>
            </a:ext>
          </a:extLst>
        </p:spPr>
        <p:txBody>
          <a:bodyPr lIns="92075" tIns="46038" rIns="92075" bIns="46038"/>
          <a:lstStyle/>
          <a:p>
            <a:endParaRPr lang="en-AU"/>
          </a:p>
        </p:txBody>
      </p:sp>
      <p:sp>
        <p:nvSpPr>
          <p:cNvPr id="24585" name="Line 9">
            <a:extLst>
              <a:ext uri="{FF2B5EF4-FFF2-40B4-BE49-F238E27FC236}">
                <a16:creationId xmlns:a16="http://schemas.microsoft.com/office/drawing/2014/main" id="{9D3AB296-956E-4A7B-89DE-6207F6DF80D1}"/>
              </a:ext>
            </a:extLst>
          </p:cNvPr>
          <p:cNvSpPr>
            <a:spLocks noChangeShapeType="1"/>
          </p:cNvSpPr>
          <p:nvPr/>
        </p:nvSpPr>
        <p:spPr bwMode="auto">
          <a:xfrm flipV="1">
            <a:off x="5978525" y="3378200"/>
            <a:ext cx="638175" cy="19050"/>
          </a:xfrm>
          <a:prstGeom prst="line">
            <a:avLst/>
          </a:prstGeom>
          <a:noFill/>
          <a:ln w="28575">
            <a:solidFill>
              <a:srgbClr val="000000"/>
            </a:solidFill>
            <a:round/>
            <a:headEnd type="arrow"/>
            <a:tailEnd type="arrow" w="med" len="med"/>
          </a:ln>
          <a:extLst>
            <a:ext uri="{909E8E84-426E-40DD-AFC4-6F175D3DCCD1}">
              <a14:hiddenFill xmlns:a14="http://schemas.microsoft.com/office/drawing/2010/main">
                <a:noFill/>
              </a14:hiddenFill>
            </a:ext>
          </a:extLst>
        </p:spPr>
        <p:txBody>
          <a:bodyPr lIns="92075" tIns="46038" rIns="92075" bIns="46038"/>
          <a:lstStyle/>
          <a:p>
            <a:endParaRPr lang="en-AU"/>
          </a:p>
        </p:txBody>
      </p:sp>
    </p:spTree>
    <p:extLst>
      <p:ext uri="{BB962C8B-B14F-4D97-AF65-F5344CB8AC3E}">
        <p14:creationId xmlns:p14="http://schemas.microsoft.com/office/powerpoint/2010/main" val="3192468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757D26E9-F1C9-4916-B117-A8E19A5A901B}"/>
              </a:ext>
            </a:extLst>
          </p:cNvPr>
          <p:cNvSpPr>
            <a:spLocks noGrp="1" noChangeArrowheads="1"/>
          </p:cNvSpPr>
          <p:nvPr>
            <p:ph type="title"/>
          </p:nvPr>
        </p:nvSpPr>
        <p:spPr>
          <a:xfrm>
            <a:off x="1182674" y="193067"/>
            <a:ext cx="7520001" cy="887360"/>
          </a:xfrm>
        </p:spPr>
        <p:txBody>
          <a:bodyPr/>
          <a:lstStyle/>
          <a:p>
            <a:r>
              <a:rPr lang="en-AU" altLang="en-US" dirty="0">
                <a:latin typeface="Helvetica" panose="020B0604020202020204" pitchFamily="34" charset="0"/>
              </a:rPr>
              <a:t>Isolation Concepts ...</a:t>
            </a:r>
          </a:p>
        </p:txBody>
      </p:sp>
      <p:sp>
        <p:nvSpPr>
          <p:cNvPr id="24579" name="Rectangle 3">
            <a:extLst>
              <a:ext uri="{FF2B5EF4-FFF2-40B4-BE49-F238E27FC236}">
                <a16:creationId xmlns:a16="http://schemas.microsoft.com/office/drawing/2014/main" id="{AE9FDB85-E5A2-40E0-95DB-3B284A2E3864}"/>
              </a:ext>
            </a:extLst>
          </p:cNvPr>
          <p:cNvSpPr>
            <a:spLocks noGrp="1" noChangeArrowheads="1"/>
          </p:cNvSpPr>
          <p:nvPr>
            <p:ph type="body" idx="1"/>
          </p:nvPr>
        </p:nvSpPr>
        <p:spPr>
          <a:xfrm>
            <a:off x="209550" y="1156336"/>
            <a:ext cx="8660130" cy="5726112"/>
          </a:xfrm>
        </p:spPr>
        <p:txBody>
          <a:bodyPr/>
          <a:lstStyle/>
          <a:p>
            <a:pPr>
              <a:lnSpc>
                <a:spcPct val="90000"/>
              </a:lnSpc>
              <a:buFontTx/>
              <a:buNone/>
            </a:pPr>
            <a:endParaRPr lang="en-AU" altLang="en-US" sz="2200" dirty="0">
              <a:latin typeface="Helvetica" panose="020B0604020202020204" pitchFamily="34" charset="0"/>
            </a:endParaRPr>
          </a:p>
          <a:p>
            <a:pPr>
              <a:lnSpc>
                <a:spcPct val="90000"/>
              </a:lnSpc>
            </a:pPr>
            <a:r>
              <a:rPr lang="en-AU" altLang="en-US" sz="2200" dirty="0">
                <a:solidFill>
                  <a:srgbClr val="0000FF"/>
                </a:solidFill>
                <a:latin typeface="Helvetica" panose="020B0604020202020204" pitchFamily="34" charset="0"/>
              </a:rPr>
              <a:t>Well-formed transactions:</a:t>
            </a:r>
            <a:r>
              <a:rPr lang="en-AU" altLang="en-US" sz="2200" dirty="0">
                <a:latin typeface="Helvetica" panose="020B0604020202020204" pitchFamily="34" charset="0"/>
              </a:rPr>
              <a:t> A transaction is well formed if all READ, WRITE and UNLOCK operations are covered by appropriate LOCK operations</a:t>
            </a:r>
          </a:p>
          <a:p>
            <a:pPr>
              <a:lnSpc>
                <a:spcPts val="3000"/>
              </a:lnSpc>
            </a:pPr>
            <a:r>
              <a:rPr lang="en-AU" altLang="en-US" sz="2200" dirty="0">
                <a:solidFill>
                  <a:srgbClr val="0000FF"/>
                </a:solidFill>
                <a:latin typeface="Helvetica" panose="020B0604020202020204" pitchFamily="34" charset="0"/>
              </a:rPr>
              <a:t>Two phase transactions: </a:t>
            </a:r>
            <a:r>
              <a:rPr lang="en-AU" altLang="en-US" sz="2200" dirty="0">
                <a:latin typeface="Helvetica" panose="020B0604020202020204" pitchFamily="34" charset="0"/>
              </a:rPr>
              <a:t>A transaction is two phased if all LOCK operations precede all its UNLOCK operations. </a:t>
            </a:r>
            <a:endParaRPr lang="en-AU" altLang="en-US" sz="2200" i="1" dirty="0">
              <a:latin typeface="Helvetica" panose="020B0604020202020204" pitchFamily="34" charset="0"/>
            </a:endParaRPr>
          </a:p>
        </p:txBody>
      </p:sp>
    </p:spTree>
    <p:extLst>
      <p:ext uri="{BB962C8B-B14F-4D97-AF65-F5344CB8AC3E}">
        <p14:creationId xmlns:p14="http://schemas.microsoft.com/office/powerpoint/2010/main" val="1090038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7">
            <a:extLst>
              <a:ext uri="{FF2B5EF4-FFF2-40B4-BE49-F238E27FC236}">
                <a16:creationId xmlns:a16="http://schemas.microsoft.com/office/drawing/2014/main" id="{1817A6E1-B9AA-4914-A012-EF4D7814BD79}"/>
              </a:ext>
            </a:extLst>
          </p:cNvPr>
          <p:cNvSpPr>
            <a:spLocks noGrp="1" noChangeArrowheads="1"/>
          </p:cNvSpPr>
          <p:nvPr>
            <p:ph type="body" idx="1"/>
          </p:nvPr>
        </p:nvSpPr>
        <p:spPr>
          <a:xfrm>
            <a:off x="520700" y="1282426"/>
            <a:ext cx="8102600" cy="5314950"/>
          </a:xfrm>
        </p:spPr>
        <p:txBody>
          <a:bodyPr/>
          <a:lstStyle/>
          <a:p>
            <a:pPr>
              <a:lnSpc>
                <a:spcPts val="2475"/>
              </a:lnSpc>
            </a:pPr>
            <a:r>
              <a:rPr lang="en-AU" altLang="en-US" sz="2400" dirty="0">
                <a:solidFill>
                  <a:srgbClr val="000099"/>
                </a:solidFill>
                <a:latin typeface="Helvetica" panose="020B0604020202020204" pitchFamily="34" charset="0"/>
              </a:rPr>
              <a:t>Summary:</a:t>
            </a:r>
          </a:p>
          <a:p>
            <a:pPr>
              <a:lnSpc>
                <a:spcPts val="2475"/>
              </a:lnSpc>
            </a:pPr>
            <a:r>
              <a:rPr lang="en-AU" altLang="en-US" dirty="0">
                <a:latin typeface="Helvetica" panose="020B0604020202020204" pitchFamily="34" charset="0"/>
              </a:rPr>
              <a:t>A transactions is a sequence of READ, WRITE, SLOCK, XLOCK actions on objects ending with COMMIT or ROLLBACK.</a:t>
            </a:r>
          </a:p>
          <a:p>
            <a:pPr>
              <a:lnSpc>
                <a:spcPts val="2475"/>
              </a:lnSpc>
            </a:pPr>
            <a:r>
              <a:rPr lang="en-AU" altLang="en-US" dirty="0">
                <a:latin typeface="Helvetica" panose="020B0604020202020204" pitchFamily="34" charset="0"/>
              </a:rPr>
              <a:t>A transaction is </a:t>
            </a:r>
            <a:r>
              <a:rPr lang="en-AU" altLang="en-US" dirty="0">
                <a:solidFill>
                  <a:srgbClr val="000099"/>
                </a:solidFill>
                <a:latin typeface="Helvetica" panose="020B0604020202020204" pitchFamily="34" charset="0"/>
              </a:rPr>
              <a:t>well formed</a:t>
            </a:r>
            <a:r>
              <a:rPr lang="en-AU" altLang="en-US" dirty="0">
                <a:latin typeface="Helvetica" panose="020B0604020202020204" pitchFamily="34" charset="0"/>
              </a:rPr>
              <a:t> if each READ, WRITE and UNLOCK operation is covered earlier by a corresponding lock operation.</a:t>
            </a:r>
          </a:p>
          <a:p>
            <a:pPr>
              <a:lnSpc>
                <a:spcPts val="2475"/>
              </a:lnSpc>
            </a:pPr>
            <a:r>
              <a:rPr lang="en-AU" altLang="en-US" dirty="0">
                <a:latin typeface="Helvetica" panose="020B0604020202020204" pitchFamily="34" charset="0"/>
              </a:rPr>
              <a:t>A history is </a:t>
            </a:r>
            <a:r>
              <a:rPr lang="en-AU" altLang="en-US" dirty="0">
                <a:solidFill>
                  <a:srgbClr val="000099"/>
                </a:solidFill>
                <a:latin typeface="Helvetica" panose="020B0604020202020204" pitchFamily="34" charset="0"/>
              </a:rPr>
              <a:t>legal</a:t>
            </a:r>
            <a:r>
              <a:rPr lang="en-AU" altLang="en-US" dirty="0">
                <a:latin typeface="Helvetica" panose="020B0604020202020204" pitchFamily="34" charset="0"/>
              </a:rPr>
              <a:t> if does not grant conflicting grants.</a:t>
            </a:r>
          </a:p>
          <a:p>
            <a:pPr>
              <a:lnSpc>
                <a:spcPts val="2475"/>
              </a:lnSpc>
            </a:pPr>
            <a:r>
              <a:rPr lang="en-AU" altLang="en-US" dirty="0">
                <a:latin typeface="Helvetica" panose="020B0604020202020204" pitchFamily="34" charset="0"/>
              </a:rPr>
              <a:t>A transaction</a:t>
            </a:r>
            <a:r>
              <a:rPr lang="en-US" altLang="en-US" dirty="0">
                <a:latin typeface="Helvetica" panose="020B0604020202020204" pitchFamily="34" charset="0"/>
              </a:rPr>
              <a:t> is</a:t>
            </a:r>
            <a:r>
              <a:rPr lang="en-AU" altLang="en-US" dirty="0">
                <a:latin typeface="Helvetica" panose="020B0604020202020204" pitchFamily="34" charset="0"/>
              </a:rPr>
              <a:t> </a:t>
            </a:r>
            <a:r>
              <a:rPr lang="en-AU" altLang="en-US" dirty="0">
                <a:solidFill>
                  <a:srgbClr val="000099"/>
                </a:solidFill>
                <a:latin typeface="Helvetica" panose="020B0604020202020204" pitchFamily="34" charset="0"/>
              </a:rPr>
              <a:t>two phase</a:t>
            </a:r>
            <a:r>
              <a:rPr lang="en-AU" altLang="en-US" dirty="0">
                <a:latin typeface="Helvetica" panose="020B0604020202020204" pitchFamily="34" charset="0"/>
              </a:rPr>
              <a:t> if its all lock operations precede its unlock operations.</a:t>
            </a:r>
          </a:p>
          <a:p>
            <a:pPr algn="ctr">
              <a:lnSpc>
                <a:spcPts val="3838"/>
              </a:lnSpc>
              <a:buFontTx/>
              <a:buNone/>
            </a:pPr>
            <a:endParaRPr lang="en-AU" altLang="en-US" sz="2000" dirty="0">
              <a:latin typeface="Helvetica" panose="020B0604020202020204" pitchFamily="34" charset="0"/>
            </a:endParaRPr>
          </a:p>
        </p:txBody>
      </p:sp>
      <p:sp>
        <p:nvSpPr>
          <p:cNvPr id="6" name="Rectangle 2">
            <a:extLst>
              <a:ext uri="{FF2B5EF4-FFF2-40B4-BE49-F238E27FC236}">
                <a16:creationId xmlns:a16="http://schemas.microsoft.com/office/drawing/2014/main" id="{144D54C2-1E5B-4342-906C-D5F425E87808}"/>
              </a:ext>
            </a:extLst>
          </p:cNvPr>
          <p:cNvSpPr>
            <a:spLocks noGrp="1" noChangeArrowheads="1"/>
          </p:cNvSpPr>
          <p:nvPr>
            <p:ph type="title"/>
          </p:nvPr>
        </p:nvSpPr>
        <p:spPr/>
        <p:txBody>
          <a:bodyPr/>
          <a:lstStyle/>
          <a:p>
            <a:r>
              <a:rPr lang="en-AU" altLang="en-US" dirty="0">
                <a:latin typeface="Helvetica" panose="020B0604020202020204" pitchFamily="34" charset="0"/>
              </a:rPr>
              <a:t>Isolation Theorems</a:t>
            </a:r>
          </a:p>
        </p:txBody>
      </p:sp>
    </p:spTree>
    <p:extLst>
      <p:ext uri="{BB962C8B-B14F-4D97-AF65-F5344CB8AC3E}">
        <p14:creationId xmlns:p14="http://schemas.microsoft.com/office/powerpoint/2010/main" val="3387030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3">
            <a:extLst>
              <a:ext uri="{FF2B5EF4-FFF2-40B4-BE49-F238E27FC236}">
                <a16:creationId xmlns:a16="http://schemas.microsoft.com/office/drawing/2014/main" id="{7F500A56-784D-44F8-93BF-D5F6E95BF3C8}"/>
              </a:ext>
            </a:extLst>
          </p:cNvPr>
          <p:cNvSpPr>
            <a:spLocks noGrp="1" noChangeArrowheads="1"/>
          </p:cNvSpPr>
          <p:nvPr>
            <p:ph type="body" idx="1"/>
          </p:nvPr>
        </p:nvSpPr>
        <p:spPr>
          <a:xfrm>
            <a:off x="251235" y="1133836"/>
            <a:ext cx="8542338" cy="5865813"/>
          </a:xfrm>
        </p:spPr>
        <p:txBody>
          <a:bodyPr/>
          <a:lstStyle/>
          <a:p>
            <a:pPr>
              <a:lnSpc>
                <a:spcPts val="2763"/>
              </a:lnSpc>
              <a:buFontTx/>
              <a:buNone/>
            </a:pPr>
            <a:endParaRPr lang="en-AU" altLang="en-US" sz="2000" dirty="0">
              <a:latin typeface="Helvetica" panose="020B0604020202020204" pitchFamily="34" charset="0"/>
            </a:endParaRPr>
          </a:p>
          <a:p>
            <a:pPr>
              <a:lnSpc>
                <a:spcPts val="2763"/>
              </a:lnSpc>
              <a:buFontTx/>
              <a:buNone/>
            </a:pPr>
            <a:r>
              <a:rPr lang="en-AU" altLang="en-US" sz="2000" dirty="0">
                <a:solidFill>
                  <a:srgbClr val="0000FF"/>
                </a:solidFill>
                <a:latin typeface="Helvetica" panose="020B0604020202020204" pitchFamily="34" charset="0"/>
              </a:rPr>
              <a:t>Locking theorem</a:t>
            </a:r>
            <a:r>
              <a:rPr lang="en-AU" altLang="en-US" sz="2000" dirty="0">
                <a:latin typeface="Helvetica" panose="020B0604020202020204" pitchFamily="34" charset="0"/>
              </a:rPr>
              <a:t>: If all transactions are </a:t>
            </a:r>
            <a:r>
              <a:rPr lang="en-AU" altLang="en-US" sz="2000" dirty="0">
                <a:solidFill>
                  <a:srgbClr val="0000FF"/>
                </a:solidFill>
                <a:latin typeface="Helvetica" panose="020B0604020202020204" pitchFamily="34" charset="0"/>
              </a:rPr>
              <a:t>well formed (</a:t>
            </a:r>
            <a:r>
              <a:rPr lang="en-AU" altLang="en-US" sz="1800" dirty="0">
                <a:latin typeface="Helvetica" panose="020B0604020202020204" pitchFamily="34" charset="0"/>
              </a:rPr>
              <a:t>READ, WRITE and UNLOCK operation is covered earlier by a corresponding lock operation</a:t>
            </a:r>
            <a:r>
              <a:rPr lang="en-AU" altLang="en-US" sz="2000" dirty="0">
                <a:latin typeface="Helvetica" panose="020B0604020202020204" pitchFamily="34" charset="0"/>
              </a:rPr>
              <a:t>)</a:t>
            </a:r>
            <a:r>
              <a:rPr lang="en-AU" altLang="en-US" sz="2000" dirty="0">
                <a:solidFill>
                  <a:srgbClr val="0000FF"/>
                </a:solidFill>
                <a:latin typeface="Helvetica" panose="020B0604020202020204" pitchFamily="34" charset="0"/>
              </a:rPr>
              <a:t> </a:t>
            </a:r>
            <a:r>
              <a:rPr lang="en-AU" altLang="en-US" sz="2000" dirty="0">
                <a:latin typeface="Helvetica" panose="020B0604020202020204" pitchFamily="34" charset="0"/>
              </a:rPr>
              <a:t>and </a:t>
            </a:r>
            <a:r>
              <a:rPr lang="en-AU" altLang="en-US" sz="2000" dirty="0">
                <a:solidFill>
                  <a:srgbClr val="0000FF"/>
                </a:solidFill>
                <a:latin typeface="Helvetica" panose="020B0604020202020204" pitchFamily="34" charset="0"/>
              </a:rPr>
              <a:t>two-phased (locks are released only at the end)</a:t>
            </a:r>
            <a:r>
              <a:rPr lang="en-AU" altLang="en-US" sz="2000" dirty="0">
                <a:latin typeface="Helvetica" panose="020B0604020202020204" pitchFamily="34" charset="0"/>
              </a:rPr>
              <a:t>, then any </a:t>
            </a:r>
            <a:r>
              <a:rPr lang="en-AU" altLang="en-US" sz="2000" dirty="0">
                <a:solidFill>
                  <a:srgbClr val="0000FF"/>
                </a:solidFill>
                <a:latin typeface="Helvetica" panose="020B0604020202020204" pitchFamily="34" charset="0"/>
              </a:rPr>
              <a:t>legal (</a:t>
            </a:r>
            <a:r>
              <a:rPr lang="en-AU" altLang="en-US" sz="1800" dirty="0">
                <a:latin typeface="Helvetica" panose="020B0604020202020204" pitchFamily="34" charset="0"/>
              </a:rPr>
              <a:t>does not grant conflicting grants</a:t>
            </a:r>
            <a:r>
              <a:rPr lang="en-AU" altLang="en-US" sz="2000" dirty="0">
                <a:latin typeface="Helvetica" panose="020B0604020202020204" pitchFamily="34" charset="0"/>
              </a:rPr>
              <a:t>) history will be isolated.</a:t>
            </a:r>
          </a:p>
          <a:p>
            <a:pPr>
              <a:lnSpc>
                <a:spcPts val="2763"/>
              </a:lnSpc>
              <a:buFontTx/>
              <a:buNone/>
            </a:pPr>
            <a:r>
              <a:rPr lang="en-AU" altLang="en-US" sz="2000" dirty="0">
                <a:solidFill>
                  <a:srgbClr val="0000FF"/>
                </a:solidFill>
                <a:latin typeface="Helvetica" panose="020B0604020202020204" pitchFamily="34" charset="0"/>
              </a:rPr>
              <a:t>Locking theorem (Converse)</a:t>
            </a:r>
            <a:r>
              <a:rPr lang="en-AU" altLang="en-US" sz="2000" dirty="0">
                <a:latin typeface="Helvetica" panose="020B0604020202020204" pitchFamily="34" charset="0"/>
              </a:rPr>
              <a:t>: If a transaction </a:t>
            </a:r>
            <a:r>
              <a:rPr lang="en-AU" altLang="en-US" sz="2000" dirty="0">
                <a:solidFill>
                  <a:srgbClr val="0000FF"/>
                </a:solidFill>
                <a:latin typeface="Helvetica" panose="020B0604020202020204" pitchFamily="34" charset="0"/>
              </a:rPr>
              <a:t>is not well formed </a:t>
            </a:r>
            <a:r>
              <a:rPr lang="en-AU" altLang="en-US" sz="2000" dirty="0">
                <a:latin typeface="Helvetica" panose="020B0604020202020204" pitchFamily="34" charset="0"/>
              </a:rPr>
              <a:t>or is </a:t>
            </a:r>
            <a:r>
              <a:rPr lang="en-AU" altLang="en-US" sz="2000" dirty="0">
                <a:solidFill>
                  <a:srgbClr val="0000FF"/>
                </a:solidFill>
                <a:latin typeface="Helvetica" panose="020B0604020202020204" pitchFamily="34" charset="0"/>
              </a:rPr>
              <a:t>not two-phase</a:t>
            </a:r>
            <a:r>
              <a:rPr lang="en-AU" altLang="en-US" sz="2000" dirty="0">
                <a:latin typeface="Helvetica" panose="020B0604020202020204" pitchFamily="34" charset="0"/>
              </a:rPr>
              <a:t>, then it is possible to write another transaction such that it is </a:t>
            </a:r>
            <a:r>
              <a:rPr lang="en-US" altLang="en-US" sz="2000" dirty="0">
                <a:latin typeface="Helvetica" panose="020B0604020202020204" pitchFamily="34" charset="0"/>
              </a:rPr>
              <a:t>a </a:t>
            </a:r>
            <a:r>
              <a:rPr lang="en-AU" altLang="en-US" sz="2000" u="sng" dirty="0">
                <a:solidFill>
                  <a:srgbClr val="0000FF"/>
                </a:solidFill>
                <a:latin typeface="Helvetica" panose="020B0604020202020204" pitchFamily="34" charset="0"/>
              </a:rPr>
              <a:t>wormhole</a:t>
            </a:r>
            <a:r>
              <a:rPr lang="en-AU" altLang="en-US" sz="2000" dirty="0">
                <a:latin typeface="Helvetica" panose="020B0604020202020204" pitchFamily="34" charset="0"/>
              </a:rPr>
              <a:t>.</a:t>
            </a:r>
          </a:p>
          <a:p>
            <a:pPr>
              <a:lnSpc>
                <a:spcPts val="2763"/>
              </a:lnSpc>
              <a:buFontTx/>
              <a:buNone/>
            </a:pPr>
            <a:r>
              <a:rPr lang="en-AU" altLang="en-US" sz="2000" dirty="0">
                <a:latin typeface="Helvetica" panose="020B0604020202020204" pitchFamily="34" charset="0"/>
              </a:rPr>
              <a:t>Rollback theorem: An update transaction that </a:t>
            </a:r>
            <a:r>
              <a:rPr lang="en-AU" altLang="en-US" sz="2000" dirty="0">
                <a:solidFill>
                  <a:srgbClr val="0000FF"/>
                </a:solidFill>
                <a:latin typeface="Helvetica" panose="020B0604020202020204" pitchFamily="34" charset="0"/>
              </a:rPr>
              <a:t>does an UNLOCK </a:t>
            </a:r>
            <a:r>
              <a:rPr lang="en-AU" altLang="en-US" sz="2000" dirty="0">
                <a:latin typeface="Helvetica" panose="020B0604020202020204" pitchFamily="34" charset="0"/>
              </a:rPr>
              <a:t>and </a:t>
            </a:r>
            <a:r>
              <a:rPr lang="en-AU" altLang="en-US" sz="2000" dirty="0">
                <a:solidFill>
                  <a:srgbClr val="0000FF"/>
                </a:solidFill>
                <a:latin typeface="Helvetica" panose="020B0604020202020204" pitchFamily="34" charset="0"/>
              </a:rPr>
              <a:t>then</a:t>
            </a:r>
            <a:r>
              <a:rPr lang="en-AU" altLang="en-US" sz="2000" dirty="0">
                <a:latin typeface="Helvetica" panose="020B0604020202020204" pitchFamily="34" charset="0"/>
              </a:rPr>
              <a:t> </a:t>
            </a:r>
            <a:r>
              <a:rPr lang="en-US" altLang="en-US" sz="2000" dirty="0">
                <a:latin typeface="Helvetica" panose="020B0604020202020204" pitchFamily="34" charset="0"/>
              </a:rPr>
              <a:t> does </a:t>
            </a:r>
            <a:r>
              <a:rPr lang="en-AU" altLang="en-US" sz="2000" dirty="0">
                <a:solidFill>
                  <a:srgbClr val="0000FF"/>
                </a:solidFill>
                <a:latin typeface="Helvetica" panose="020B0604020202020204" pitchFamily="34" charset="0"/>
              </a:rPr>
              <a:t>a ROLLBACK </a:t>
            </a:r>
            <a:r>
              <a:rPr lang="en-AU" altLang="en-US" sz="2000" dirty="0">
                <a:latin typeface="Helvetica" panose="020B0604020202020204" pitchFamily="34" charset="0"/>
              </a:rPr>
              <a:t>is </a:t>
            </a:r>
            <a:r>
              <a:rPr lang="en-AU" altLang="en-US" sz="2000" dirty="0">
                <a:solidFill>
                  <a:srgbClr val="0000FF"/>
                </a:solidFill>
                <a:latin typeface="Helvetica" panose="020B0604020202020204" pitchFamily="34" charset="0"/>
              </a:rPr>
              <a:t>not two phase</a:t>
            </a:r>
            <a:r>
              <a:rPr lang="en-AU" altLang="en-US" sz="2000" dirty="0">
                <a:latin typeface="Helvetica" panose="020B0604020202020204" pitchFamily="34" charset="0"/>
              </a:rPr>
              <a:t>. </a:t>
            </a:r>
          </a:p>
          <a:p>
            <a:pPr>
              <a:lnSpc>
                <a:spcPts val="2763"/>
              </a:lnSpc>
              <a:buFontTx/>
              <a:buNone/>
            </a:pPr>
            <a:endParaRPr lang="en-AU" altLang="en-US" sz="2000" dirty="0">
              <a:latin typeface="Helvetica" panose="020B0604020202020204" pitchFamily="34" charset="0"/>
            </a:endParaRPr>
          </a:p>
        </p:txBody>
      </p:sp>
      <p:sp>
        <p:nvSpPr>
          <p:cNvPr id="8" name="Rectangle 2">
            <a:extLst>
              <a:ext uri="{FF2B5EF4-FFF2-40B4-BE49-F238E27FC236}">
                <a16:creationId xmlns:a16="http://schemas.microsoft.com/office/drawing/2014/main" id="{48372E8E-CA99-444D-9D73-42996C721D4D}"/>
              </a:ext>
            </a:extLst>
          </p:cNvPr>
          <p:cNvSpPr>
            <a:spLocks noGrp="1" noChangeArrowheads="1"/>
          </p:cNvSpPr>
          <p:nvPr>
            <p:ph type="title"/>
          </p:nvPr>
        </p:nvSpPr>
        <p:spPr/>
        <p:txBody>
          <a:bodyPr/>
          <a:lstStyle/>
          <a:p>
            <a:r>
              <a:rPr lang="en-AU" altLang="en-US" dirty="0">
                <a:latin typeface="Helvetica" panose="020B0604020202020204" pitchFamily="34" charset="0"/>
              </a:rPr>
              <a:t>Isolation Theorems</a:t>
            </a:r>
          </a:p>
        </p:txBody>
      </p:sp>
    </p:spTree>
    <p:extLst>
      <p:ext uri="{BB962C8B-B14F-4D97-AF65-F5344CB8AC3E}">
        <p14:creationId xmlns:p14="http://schemas.microsoft.com/office/powerpoint/2010/main" val="2561433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45D4834C-8438-418D-9A13-124D4CF96377}"/>
              </a:ext>
            </a:extLst>
          </p:cNvPr>
          <p:cNvSpPr>
            <a:spLocks noGrp="1" noChangeArrowheads="1"/>
          </p:cNvSpPr>
          <p:nvPr>
            <p:ph type="title"/>
          </p:nvPr>
        </p:nvSpPr>
        <p:spPr/>
        <p:txBody>
          <a:bodyPr/>
          <a:lstStyle/>
          <a:p>
            <a:pPr>
              <a:lnSpc>
                <a:spcPts val="2263"/>
              </a:lnSpc>
            </a:pPr>
            <a:r>
              <a:rPr lang="en-AU" altLang="en-US" sz="2800" dirty="0">
                <a:latin typeface="Helvetica" panose="020B0604020202020204" pitchFamily="34" charset="0"/>
              </a:rPr>
              <a:t>Degrees of Isolation</a:t>
            </a:r>
          </a:p>
        </p:txBody>
      </p:sp>
      <p:sp>
        <p:nvSpPr>
          <p:cNvPr id="43011" name="Rectangle 3">
            <a:extLst>
              <a:ext uri="{FF2B5EF4-FFF2-40B4-BE49-F238E27FC236}">
                <a16:creationId xmlns:a16="http://schemas.microsoft.com/office/drawing/2014/main" id="{7BC39035-2A00-4DD5-B833-C38325175244}"/>
              </a:ext>
            </a:extLst>
          </p:cNvPr>
          <p:cNvSpPr>
            <a:spLocks noGrp="1" noChangeArrowheads="1"/>
          </p:cNvSpPr>
          <p:nvPr>
            <p:ph type="body" idx="1"/>
          </p:nvPr>
        </p:nvSpPr>
        <p:spPr>
          <a:xfrm>
            <a:off x="711200" y="969963"/>
            <a:ext cx="5489575" cy="5567362"/>
          </a:xfrm>
        </p:spPr>
        <p:txBody>
          <a:bodyPr/>
          <a:lstStyle/>
          <a:p>
            <a:pPr algn="ctr">
              <a:lnSpc>
                <a:spcPts val="2263"/>
              </a:lnSpc>
              <a:buFontTx/>
              <a:buNone/>
            </a:pPr>
            <a:endParaRPr lang="en-AU" altLang="en-US" sz="1800" dirty="0">
              <a:latin typeface="Helvetica" panose="020B0604020202020204" pitchFamily="34" charset="0"/>
            </a:endParaRPr>
          </a:p>
          <a:p>
            <a:pPr>
              <a:lnSpc>
                <a:spcPts val="2263"/>
              </a:lnSpc>
              <a:buFontTx/>
              <a:buNone/>
            </a:pPr>
            <a:r>
              <a:rPr lang="en-AU" altLang="en-US" sz="2000" dirty="0">
                <a:latin typeface="Helvetica" panose="020B0604020202020204" pitchFamily="34" charset="0"/>
              </a:rPr>
              <a:t>Degree 3: A Three degree isolated </a:t>
            </a:r>
            <a:r>
              <a:rPr lang="en-US" altLang="en-US" sz="2000" dirty="0">
                <a:latin typeface="Helvetica" panose="020B0604020202020204" pitchFamily="34" charset="0"/>
              </a:rPr>
              <a:t>Transaction </a:t>
            </a:r>
            <a:r>
              <a:rPr lang="en-AU" altLang="en-US" sz="2000" dirty="0">
                <a:latin typeface="Helvetica" panose="020B0604020202020204" pitchFamily="34" charset="0"/>
              </a:rPr>
              <a:t>has no lost updates, and has repeatable reads. This is </a:t>
            </a:r>
            <a:r>
              <a:rPr lang="ja-JP" altLang="en-US" sz="2000">
                <a:latin typeface="Helvetica" panose="020B0604020202020204" pitchFamily="34" charset="0"/>
              </a:rPr>
              <a:t>“</a:t>
            </a:r>
            <a:r>
              <a:rPr lang="en-AU" altLang="ja-JP" sz="2000" dirty="0">
                <a:latin typeface="Helvetica" panose="020B0604020202020204" pitchFamily="34" charset="0"/>
              </a:rPr>
              <a:t>true</a:t>
            </a:r>
            <a:r>
              <a:rPr lang="ja-JP" altLang="en-US" sz="2000">
                <a:latin typeface="Helvetica" panose="020B0604020202020204" pitchFamily="34" charset="0"/>
              </a:rPr>
              <a:t>”</a:t>
            </a:r>
            <a:r>
              <a:rPr lang="en-AU" altLang="ja-JP" sz="2000" dirty="0">
                <a:latin typeface="Helvetica" panose="020B0604020202020204" pitchFamily="34" charset="0"/>
              </a:rPr>
              <a:t> isolation.</a:t>
            </a:r>
          </a:p>
          <a:p>
            <a:pPr lvl="1">
              <a:lnSpc>
                <a:spcPts val="2263"/>
              </a:lnSpc>
              <a:buFontTx/>
              <a:buNone/>
            </a:pPr>
            <a:r>
              <a:rPr lang="en-AU" altLang="en-US" sz="1800" b="0" i="1" dirty="0">
                <a:latin typeface="Helvetica" panose="020B0604020202020204" pitchFamily="34" charset="0"/>
              </a:rPr>
              <a:t>Lock protocol </a:t>
            </a:r>
            <a:r>
              <a:rPr lang="en-US" altLang="en-US" sz="1800" b="0" i="1" dirty="0" err="1">
                <a:latin typeface="Helvetica" panose="020B0604020202020204" pitchFamily="34" charset="0"/>
              </a:rPr>
              <a:t>i</a:t>
            </a:r>
            <a:r>
              <a:rPr lang="en-AU" altLang="en-US" sz="1800" b="0" i="1" dirty="0">
                <a:latin typeface="Helvetica" panose="020B0604020202020204" pitchFamily="34" charset="0"/>
              </a:rPr>
              <a:t>s two phase and well formed</a:t>
            </a:r>
            <a:r>
              <a:rPr lang="en-US" altLang="en-US" sz="1800" b="0" i="1" dirty="0">
                <a:latin typeface="Helvetica" panose="020B0604020202020204" pitchFamily="34" charset="0"/>
              </a:rPr>
              <a:t>.</a:t>
            </a:r>
          </a:p>
          <a:p>
            <a:pPr lvl="1">
              <a:lnSpc>
                <a:spcPts val="2263"/>
              </a:lnSpc>
              <a:buFontTx/>
              <a:buNone/>
            </a:pPr>
            <a:r>
              <a:rPr lang="en-US" altLang="en-US" sz="1800" b="0" i="1" dirty="0">
                <a:latin typeface="Helvetica" panose="020B0604020202020204" pitchFamily="34" charset="0"/>
              </a:rPr>
              <a:t>It is sensitive to the following conflicts:</a:t>
            </a:r>
          </a:p>
          <a:p>
            <a:pPr lvl="1">
              <a:lnSpc>
                <a:spcPts val="2263"/>
              </a:lnSpc>
              <a:buFontTx/>
              <a:buNone/>
            </a:pPr>
            <a:r>
              <a:rPr lang="en-US" altLang="en-US" sz="1800" b="0" i="1" dirty="0">
                <a:latin typeface="Helvetica" panose="020B0604020202020204" pitchFamily="34" charset="0"/>
              </a:rPr>
              <a:t>write-&gt;write; write -&gt;read; read-&gt;write</a:t>
            </a:r>
          </a:p>
          <a:p>
            <a:pPr lvl="1">
              <a:lnSpc>
                <a:spcPts val="2263"/>
              </a:lnSpc>
              <a:buFontTx/>
              <a:buNone/>
            </a:pPr>
            <a:endParaRPr lang="en-US" altLang="en-US" sz="1800" b="0" i="1" dirty="0">
              <a:latin typeface="Helvetica" panose="020B0604020202020204" pitchFamily="34" charset="0"/>
            </a:endParaRPr>
          </a:p>
          <a:p>
            <a:pPr>
              <a:lnSpc>
                <a:spcPts val="2263"/>
              </a:lnSpc>
              <a:buFontTx/>
              <a:buNone/>
            </a:pPr>
            <a:r>
              <a:rPr lang="en-AU" altLang="en-US" sz="2000" dirty="0">
                <a:latin typeface="Helvetica" panose="020B0604020202020204" pitchFamily="34" charset="0"/>
              </a:rPr>
              <a:t>Degree 2: A Two degree isolated transaction has no lost updates and no dirty reads.</a:t>
            </a:r>
          </a:p>
          <a:p>
            <a:pPr lvl="1">
              <a:lnSpc>
                <a:spcPts val="2263"/>
              </a:lnSpc>
              <a:buFontTx/>
              <a:buNone/>
            </a:pPr>
            <a:r>
              <a:rPr lang="en-AU" altLang="en-US" sz="1800" b="0" i="1" dirty="0">
                <a:latin typeface="Helvetica" panose="020B0604020202020204" pitchFamily="34" charset="0"/>
              </a:rPr>
              <a:t>Lock protocol is two phase with respect to exclusive locks and well formed with respect to  Reads and writes.</a:t>
            </a:r>
            <a:r>
              <a:rPr lang="en-US" altLang="en-US" sz="1800" b="0" i="1" dirty="0">
                <a:latin typeface="Helvetica" panose="020B0604020202020204" pitchFamily="34" charset="0"/>
              </a:rPr>
              <a:t> (May have Non repeatable reads.)</a:t>
            </a:r>
          </a:p>
          <a:p>
            <a:pPr lvl="1">
              <a:lnSpc>
                <a:spcPts val="2263"/>
              </a:lnSpc>
              <a:buFontTx/>
              <a:buNone/>
            </a:pPr>
            <a:r>
              <a:rPr lang="en-US" altLang="en-US" sz="1800" b="0" dirty="0">
                <a:latin typeface="Helvetica" panose="020B0604020202020204" pitchFamily="34" charset="0"/>
              </a:rPr>
              <a:t>It is sensitive to the following conflicts:</a:t>
            </a:r>
          </a:p>
          <a:p>
            <a:pPr lvl="1">
              <a:lnSpc>
                <a:spcPts val="2263"/>
              </a:lnSpc>
              <a:buFontTx/>
              <a:buNone/>
            </a:pPr>
            <a:r>
              <a:rPr lang="en-US" altLang="en-US" sz="1800" b="0" dirty="0">
                <a:latin typeface="Helvetica" panose="020B0604020202020204" pitchFamily="34" charset="0"/>
              </a:rPr>
              <a:t>write-&gt;write; write -&gt;read; </a:t>
            </a:r>
          </a:p>
          <a:p>
            <a:pPr lvl="1">
              <a:lnSpc>
                <a:spcPts val="2263"/>
              </a:lnSpc>
              <a:buFontTx/>
              <a:buNone/>
            </a:pPr>
            <a:endParaRPr lang="en-US" altLang="en-US" sz="1800" b="0" dirty="0">
              <a:latin typeface="Helvetica" panose="020B0604020202020204" pitchFamily="34" charset="0"/>
            </a:endParaRPr>
          </a:p>
          <a:p>
            <a:pPr lvl="1">
              <a:lnSpc>
                <a:spcPts val="2263"/>
              </a:lnSpc>
              <a:buFontTx/>
              <a:buNone/>
            </a:pPr>
            <a:endParaRPr lang="en-US" altLang="en-US" sz="1800" b="0" dirty="0">
              <a:latin typeface="Helvetica" panose="020B0604020202020204" pitchFamily="34" charset="0"/>
            </a:endParaRPr>
          </a:p>
        </p:txBody>
      </p:sp>
      <p:sp>
        <p:nvSpPr>
          <p:cNvPr id="43012" name="TextBox 3">
            <a:extLst>
              <a:ext uri="{FF2B5EF4-FFF2-40B4-BE49-F238E27FC236}">
                <a16:creationId xmlns:a16="http://schemas.microsoft.com/office/drawing/2014/main" id="{524EB9D8-CFB4-4136-AFEF-8A452A097DEA}"/>
              </a:ext>
            </a:extLst>
          </p:cNvPr>
          <p:cNvSpPr txBox="1">
            <a:spLocks noChangeArrowheads="1"/>
          </p:cNvSpPr>
          <p:nvPr/>
        </p:nvSpPr>
        <p:spPr bwMode="auto">
          <a:xfrm>
            <a:off x="6783388" y="150813"/>
            <a:ext cx="2012950" cy="30765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863"/>
              </a:lnSpc>
              <a:buFontTx/>
              <a:buNone/>
            </a:pPr>
            <a:r>
              <a:rPr lang="en-AU" altLang="en-US" sz="1800" dirty="0">
                <a:solidFill>
                  <a:schemeClr val="bg2"/>
                </a:solidFill>
                <a:latin typeface="Helvetica" panose="020B0604020202020204" pitchFamily="34" charset="0"/>
              </a:rPr>
              <a:t>Degree 3</a:t>
            </a:r>
          </a:p>
          <a:p>
            <a:pPr>
              <a:lnSpc>
                <a:spcPts val="18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8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(B)</a:t>
            </a:r>
          </a:p>
          <a:p>
            <a:pPr>
              <a:lnSpc>
                <a:spcPts val="18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(C)</a:t>
            </a:r>
          </a:p>
          <a:p>
            <a:pPr>
              <a:lnSpc>
                <a:spcPts val="1863"/>
              </a:lnSpc>
              <a:buFontTx/>
              <a:buNone/>
            </a:pPr>
            <a:r>
              <a:rPr lang="en-AU" altLang="en-US" sz="1200" dirty="0">
                <a:latin typeface="Helvetica" panose="020B0604020202020204" pitchFamily="34" charset="0"/>
              </a:rPr>
              <a:t>Read(A)</a:t>
            </a:r>
          </a:p>
          <a:p>
            <a:pPr>
              <a:lnSpc>
                <a:spcPts val="1863"/>
              </a:lnSpc>
              <a:buFontTx/>
              <a:buNone/>
            </a:pPr>
            <a:r>
              <a:rPr lang="en-AU" altLang="en-US" sz="1200" dirty="0">
                <a:latin typeface="Helvetica" panose="020B0604020202020204" pitchFamily="34" charset="0"/>
              </a:rPr>
              <a:t>Write(B)</a:t>
            </a:r>
          </a:p>
          <a:p>
            <a:pPr>
              <a:lnSpc>
                <a:spcPts val="1863"/>
              </a:lnSpc>
              <a:buFontTx/>
              <a:buNone/>
            </a:pPr>
            <a:r>
              <a:rPr lang="en-AU" altLang="en-US" sz="1200" dirty="0">
                <a:latin typeface="Helvetica" panose="020B0604020202020204" pitchFamily="34" charset="0"/>
              </a:rPr>
              <a:t>Read(A)</a:t>
            </a:r>
          </a:p>
          <a:p>
            <a:pPr>
              <a:lnSpc>
                <a:spcPts val="1863"/>
              </a:lnSpc>
              <a:buFontTx/>
              <a:buNone/>
            </a:pPr>
            <a:r>
              <a:rPr lang="en-AU" altLang="en-US" sz="1200" dirty="0">
                <a:latin typeface="Helvetica" panose="020B0604020202020204" pitchFamily="34" charset="0"/>
              </a:rPr>
              <a:t>Write(C)</a:t>
            </a:r>
          </a:p>
          <a:p>
            <a:pPr>
              <a:lnSpc>
                <a:spcPts val="1863"/>
              </a:lnSpc>
              <a:buFontTx/>
              <a:buNone/>
            </a:pPr>
            <a:r>
              <a:rPr lang="en-AU" altLang="en-US" sz="1200" dirty="0">
                <a:solidFill>
                  <a:srgbClr val="0000FF"/>
                </a:solidFill>
                <a:latin typeface="Helvetica" panose="020B0604020202020204" pitchFamily="34" charset="0"/>
              </a:rPr>
              <a:t>Unlock(A)</a:t>
            </a:r>
          </a:p>
          <a:p>
            <a:pPr>
              <a:lnSpc>
                <a:spcPts val="1863"/>
              </a:lnSpc>
              <a:buFontTx/>
              <a:buNone/>
            </a:pPr>
            <a:r>
              <a:rPr lang="en-AU" altLang="en-US" sz="1200" dirty="0">
                <a:solidFill>
                  <a:srgbClr val="0000FF"/>
                </a:solidFill>
                <a:latin typeface="Helvetica" panose="020B0604020202020204" pitchFamily="34" charset="0"/>
              </a:rPr>
              <a:t>Unlock(B)</a:t>
            </a:r>
          </a:p>
          <a:p>
            <a:pPr>
              <a:lnSpc>
                <a:spcPts val="1863"/>
              </a:lnSpc>
              <a:buFontTx/>
              <a:buNone/>
            </a:pPr>
            <a:r>
              <a:rPr lang="en-AU" altLang="en-US" sz="1200" dirty="0">
                <a:solidFill>
                  <a:srgbClr val="0000FF"/>
                </a:solidFill>
                <a:latin typeface="Helvetica" panose="020B0604020202020204" pitchFamily="34" charset="0"/>
              </a:rPr>
              <a:t>Unlock(C</a:t>
            </a:r>
            <a:r>
              <a:rPr lang="en-AU" altLang="en-US" sz="1200" dirty="0">
                <a:latin typeface="Helvetica" panose="020B0604020202020204" pitchFamily="34" charset="0"/>
              </a:rPr>
              <a:t>)</a:t>
            </a:r>
          </a:p>
        </p:txBody>
      </p:sp>
      <p:sp>
        <p:nvSpPr>
          <p:cNvPr id="43013" name="TextBox 4">
            <a:extLst>
              <a:ext uri="{FF2B5EF4-FFF2-40B4-BE49-F238E27FC236}">
                <a16:creationId xmlns:a16="http://schemas.microsoft.com/office/drawing/2014/main" id="{0D46CDF4-06A1-4C25-B3F1-B84CDBA9CF92}"/>
              </a:ext>
            </a:extLst>
          </p:cNvPr>
          <p:cNvSpPr txBox="1">
            <a:spLocks noChangeArrowheads="1"/>
          </p:cNvSpPr>
          <p:nvPr/>
        </p:nvSpPr>
        <p:spPr bwMode="auto">
          <a:xfrm>
            <a:off x="6802438" y="3228975"/>
            <a:ext cx="1990725" cy="33702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663"/>
              </a:lnSpc>
              <a:buFontTx/>
              <a:buNone/>
            </a:pPr>
            <a:r>
              <a:rPr lang="en-AU" altLang="en-US" sz="1800" dirty="0">
                <a:latin typeface="Helvetica" panose="020B0604020202020204" pitchFamily="34" charset="0"/>
              </a:rPr>
              <a:t>Degree 2</a:t>
            </a:r>
          </a:p>
          <a:p>
            <a:pPr>
              <a:lnSpc>
                <a:spcPts val="16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663"/>
              </a:lnSpc>
              <a:buFontTx/>
              <a:buNone/>
            </a:pPr>
            <a:r>
              <a:rPr lang="en-AU" altLang="en-US" sz="1200" dirty="0">
                <a:latin typeface="Helvetica" panose="020B0604020202020204" pitchFamily="34" charset="0"/>
              </a:rPr>
              <a:t>Read(A)</a:t>
            </a:r>
          </a:p>
          <a:p>
            <a:pPr>
              <a:lnSpc>
                <a:spcPts val="1663"/>
              </a:lnSpc>
              <a:buFontTx/>
              <a:buNone/>
            </a:pPr>
            <a:r>
              <a:rPr lang="en-AU" altLang="en-US" sz="1200" dirty="0">
                <a:solidFill>
                  <a:srgbClr val="0000FF"/>
                </a:solidFill>
                <a:latin typeface="Helvetica" panose="020B0604020202020204" pitchFamily="34" charset="0"/>
              </a:rPr>
              <a:t>Unlock(A)</a:t>
            </a:r>
          </a:p>
          <a:p>
            <a:pPr>
              <a:lnSpc>
                <a:spcPts val="16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(C)</a:t>
            </a:r>
          </a:p>
          <a:p>
            <a:pPr>
              <a:lnSpc>
                <a:spcPts val="16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(B)</a:t>
            </a:r>
          </a:p>
          <a:p>
            <a:pPr>
              <a:lnSpc>
                <a:spcPts val="1663"/>
              </a:lnSpc>
              <a:buFontTx/>
              <a:buNone/>
            </a:pPr>
            <a:r>
              <a:rPr lang="en-AU" altLang="en-US" sz="1200" dirty="0">
                <a:latin typeface="Helvetica" panose="020B0604020202020204" pitchFamily="34" charset="0"/>
              </a:rPr>
              <a:t>Write(B)</a:t>
            </a:r>
          </a:p>
          <a:p>
            <a:pPr>
              <a:lnSpc>
                <a:spcPts val="16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663"/>
              </a:lnSpc>
              <a:buFontTx/>
              <a:buNone/>
            </a:pPr>
            <a:r>
              <a:rPr lang="en-AU" altLang="en-US" sz="1200" dirty="0">
                <a:latin typeface="Helvetica" panose="020B0604020202020204" pitchFamily="34" charset="0"/>
              </a:rPr>
              <a:t>Read(A)</a:t>
            </a:r>
          </a:p>
          <a:p>
            <a:pPr>
              <a:lnSpc>
                <a:spcPts val="1663"/>
              </a:lnSpc>
              <a:buFontTx/>
              <a:buNone/>
            </a:pPr>
            <a:r>
              <a:rPr lang="en-AU" altLang="en-US" sz="1200" dirty="0">
                <a:solidFill>
                  <a:srgbClr val="0000FF"/>
                </a:solidFill>
                <a:latin typeface="Helvetica" panose="020B0604020202020204" pitchFamily="34" charset="0"/>
              </a:rPr>
              <a:t>Unlock(A</a:t>
            </a:r>
            <a:r>
              <a:rPr lang="en-AU" altLang="en-US" sz="1200" dirty="0">
                <a:latin typeface="Helvetica" panose="020B0604020202020204" pitchFamily="34" charset="0"/>
              </a:rPr>
              <a:t>)</a:t>
            </a:r>
          </a:p>
          <a:p>
            <a:pPr>
              <a:lnSpc>
                <a:spcPts val="1663"/>
              </a:lnSpc>
              <a:buFontTx/>
              <a:buNone/>
            </a:pPr>
            <a:r>
              <a:rPr lang="en-AU" altLang="en-US" sz="1200" dirty="0">
                <a:latin typeface="Helvetica" panose="020B0604020202020204" pitchFamily="34" charset="0"/>
              </a:rPr>
              <a:t>Write(C)</a:t>
            </a:r>
          </a:p>
          <a:p>
            <a:pPr>
              <a:lnSpc>
                <a:spcPts val="1663"/>
              </a:lnSpc>
              <a:buFontTx/>
              <a:buNone/>
            </a:pPr>
            <a:r>
              <a:rPr lang="en-AU" altLang="en-US" sz="1200" dirty="0">
                <a:solidFill>
                  <a:srgbClr val="0000FF"/>
                </a:solidFill>
                <a:latin typeface="Helvetica" panose="020B0604020202020204" pitchFamily="34" charset="0"/>
              </a:rPr>
              <a:t>Unlock(B)</a:t>
            </a:r>
          </a:p>
          <a:p>
            <a:pPr>
              <a:lnSpc>
                <a:spcPts val="1663"/>
              </a:lnSpc>
              <a:buFontTx/>
              <a:buNone/>
            </a:pPr>
            <a:r>
              <a:rPr lang="en-AU" altLang="en-US" sz="1200" dirty="0">
                <a:solidFill>
                  <a:srgbClr val="0000FF"/>
                </a:solidFill>
                <a:latin typeface="Helvetica" panose="020B0604020202020204" pitchFamily="34" charset="0"/>
              </a:rPr>
              <a:t>Unlock(C</a:t>
            </a:r>
            <a:r>
              <a:rPr lang="en-AU" altLang="en-US" sz="1200" dirty="0">
                <a:latin typeface="Helvetica" panose="020B0604020202020204" pitchFamily="34" charset="0"/>
              </a:rPr>
              <a:t>)</a:t>
            </a:r>
          </a:p>
        </p:txBody>
      </p:sp>
      <p:sp>
        <p:nvSpPr>
          <p:cNvPr id="43014" name="Right Brace 5">
            <a:extLst>
              <a:ext uri="{FF2B5EF4-FFF2-40B4-BE49-F238E27FC236}">
                <a16:creationId xmlns:a16="http://schemas.microsoft.com/office/drawing/2014/main" id="{BC3F2575-915F-483C-981B-CC08E46BF6A6}"/>
              </a:ext>
            </a:extLst>
          </p:cNvPr>
          <p:cNvSpPr>
            <a:spLocks/>
          </p:cNvSpPr>
          <p:nvPr/>
        </p:nvSpPr>
        <p:spPr bwMode="auto">
          <a:xfrm>
            <a:off x="7735888" y="579438"/>
            <a:ext cx="131762" cy="725487"/>
          </a:xfrm>
          <a:prstGeom prst="rightBrace">
            <a:avLst>
              <a:gd name="adj1" fmla="val 8336"/>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15" name="Right Brace 6">
            <a:extLst>
              <a:ext uri="{FF2B5EF4-FFF2-40B4-BE49-F238E27FC236}">
                <a16:creationId xmlns:a16="http://schemas.microsoft.com/office/drawing/2014/main" id="{322080C4-6EE3-4EE4-87A4-6EB40495A788}"/>
              </a:ext>
            </a:extLst>
          </p:cNvPr>
          <p:cNvSpPr>
            <a:spLocks/>
          </p:cNvSpPr>
          <p:nvPr/>
        </p:nvSpPr>
        <p:spPr bwMode="auto">
          <a:xfrm>
            <a:off x="7735888" y="2557463"/>
            <a:ext cx="171450" cy="609600"/>
          </a:xfrm>
          <a:prstGeom prst="rightBrace">
            <a:avLst>
              <a:gd name="adj1" fmla="val 8329"/>
              <a:gd name="adj2" fmla="val 50000"/>
            </a:avLst>
          </a:prstGeom>
          <a:solidFill>
            <a:schemeClr val="tx1"/>
          </a:solidFill>
          <a:ln w="19050">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dirty="0">
              <a:latin typeface="Helvetica" panose="020B0604020202020204" pitchFamily="34" charset="0"/>
            </a:endParaRPr>
          </a:p>
        </p:txBody>
      </p:sp>
      <p:sp>
        <p:nvSpPr>
          <p:cNvPr id="43016" name="TextBox 10">
            <a:extLst>
              <a:ext uri="{FF2B5EF4-FFF2-40B4-BE49-F238E27FC236}">
                <a16:creationId xmlns:a16="http://schemas.microsoft.com/office/drawing/2014/main" id="{14B3B6A1-DCF4-4087-8FAA-3083D71597BD}"/>
              </a:ext>
            </a:extLst>
          </p:cNvPr>
          <p:cNvSpPr txBox="1">
            <a:spLocks noChangeArrowheads="1"/>
          </p:cNvSpPr>
          <p:nvPr/>
        </p:nvSpPr>
        <p:spPr bwMode="auto">
          <a:xfrm>
            <a:off x="7793038" y="758825"/>
            <a:ext cx="100012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600">
                <a:latin typeface="Helvetica" panose="020B0604020202020204" pitchFamily="34" charset="0"/>
              </a:rPr>
              <a:t>Phase1 </a:t>
            </a:r>
          </a:p>
        </p:txBody>
      </p:sp>
      <p:sp>
        <p:nvSpPr>
          <p:cNvPr id="43017" name="TextBox 10">
            <a:extLst>
              <a:ext uri="{FF2B5EF4-FFF2-40B4-BE49-F238E27FC236}">
                <a16:creationId xmlns:a16="http://schemas.microsoft.com/office/drawing/2014/main" id="{FBF261B8-A2E1-45D0-A37F-B18DB304E6FD}"/>
              </a:ext>
            </a:extLst>
          </p:cNvPr>
          <p:cNvSpPr txBox="1">
            <a:spLocks noChangeArrowheads="1"/>
          </p:cNvSpPr>
          <p:nvPr/>
        </p:nvSpPr>
        <p:spPr bwMode="auto">
          <a:xfrm>
            <a:off x="7945438" y="2671763"/>
            <a:ext cx="100012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600">
                <a:latin typeface="Helvetica" panose="020B0604020202020204" pitchFamily="34" charset="0"/>
              </a:rPr>
              <a:t>Phase2</a:t>
            </a:r>
          </a:p>
        </p:txBody>
      </p:sp>
      <p:sp>
        <p:nvSpPr>
          <p:cNvPr id="43018" name="Right Brace 6">
            <a:extLst>
              <a:ext uri="{FF2B5EF4-FFF2-40B4-BE49-F238E27FC236}">
                <a16:creationId xmlns:a16="http://schemas.microsoft.com/office/drawing/2014/main" id="{D647D6A5-AE91-4BA3-8098-87185EF876E2}"/>
              </a:ext>
            </a:extLst>
          </p:cNvPr>
          <p:cNvSpPr>
            <a:spLocks/>
          </p:cNvSpPr>
          <p:nvPr/>
        </p:nvSpPr>
        <p:spPr bwMode="auto">
          <a:xfrm>
            <a:off x="7598589" y="4318000"/>
            <a:ext cx="191274" cy="420688"/>
          </a:xfrm>
          <a:prstGeom prst="rightBrace">
            <a:avLst>
              <a:gd name="adj1" fmla="val 8315"/>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19" name="Right Brace 6">
            <a:extLst>
              <a:ext uri="{FF2B5EF4-FFF2-40B4-BE49-F238E27FC236}">
                <a16:creationId xmlns:a16="http://schemas.microsoft.com/office/drawing/2014/main" id="{38912A4B-5AB9-4D00-9C4C-030A31DAA8B3}"/>
              </a:ext>
            </a:extLst>
          </p:cNvPr>
          <p:cNvSpPr>
            <a:spLocks/>
          </p:cNvSpPr>
          <p:nvPr/>
        </p:nvSpPr>
        <p:spPr bwMode="auto">
          <a:xfrm>
            <a:off x="7599961" y="5995988"/>
            <a:ext cx="191274" cy="531812"/>
          </a:xfrm>
          <a:prstGeom prst="rightBrace">
            <a:avLst>
              <a:gd name="adj1" fmla="val 30886"/>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20" name="TextBox 10">
            <a:extLst>
              <a:ext uri="{FF2B5EF4-FFF2-40B4-BE49-F238E27FC236}">
                <a16:creationId xmlns:a16="http://schemas.microsoft.com/office/drawing/2014/main" id="{55456D50-8688-4C97-990D-4363E34FD70A}"/>
              </a:ext>
            </a:extLst>
          </p:cNvPr>
          <p:cNvSpPr txBox="1">
            <a:spLocks noChangeArrowheads="1"/>
          </p:cNvSpPr>
          <p:nvPr/>
        </p:nvSpPr>
        <p:spPr bwMode="auto">
          <a:xfrm>
            <a:off x="7853363" y="4094163"/>
            <a:ext cx="833437" cy="80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400">
                <a:latin typeface="Helvetica" panose="020B0604020202020204" pitchFamily="34" charset="0"/>
              </a:rPr>
              <a:t>Phase1</a:t>
            </a:r>
          </a:p>
          <a:p>
            <a:pPr>
              <a:lnSpc>
                <a:spcPts val="1463"/>
              </a:lnSpc>
              <a:buFontTx/>
              <a:buNone/>
            </a:pPr>
            <a:r>
              <a:rPr lang="en-AU" altLang="en-US" sz="1400">
                <a:latin typeface="Helvetica" panose="020B0604020202020204" pitchFamily="34" charset="0"/>
              </a:rPr>
              <a:t>With    X-locks </a:t>
            </a:r>
          </a:p>
        </p:txBody>
      </p:sp>
      <p:sp>
        <p:nvSpPr>
          <p:cNvPr id="43021" name="TextBox 10">
            <a:extLst>
              <a:ext uri="{FF2B5EF4-FFF2-40B4-BE49-F238E27FC236}">
                <a16:creationId xmlns:a16="http://schemas.microsoft.com/office/drawing/2014/main" id="{3009718E-A9EE-4E67-9C35-6A5D72D9B9D7}"/>
              </a:ext>
            </a:extLst>
          </p:cNvPr>
          <p:cNvSpPr txBox="1">
            <a:spLocks noChangeArrowheads="1"/>
          </p:cNvSpPr>
          <p:nvPr/>
        </p:nvSpPr>
        <p:spPr bwMode="auto">
          <a:xfrm>
            <a:off x="7912100" y="5940425"/>
            <a:ext cx="84296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1463"/>
              </a:lnSpc>
              <a:buFontTx/>
              <a:buNone/>
            </a:pPr>
            <a:r>
              <a:rPr lang="en-AU" altLang="en-US" sz="1400">
                <a:latin typeface="Helvetica" panose="020B0604020202020204" pitchFamily="34" charset="0"/>
              </a:rPr>
              <a:t>Phase2</a:t>
            </a:r>
          </a:p>
          <a:p>
            <a:pPr>
              <a:lnSpc>
                <a:spcPts val="1463"/>
              </a:lnSpc>
              <a:buFontTx/>
              <a:buNone/>
            </a:pPr>
            <a:r>
              <a:rPr lang="en-AU" altLang="en-US" sz="1400">
                <a:latin typeface="Helvetica" panose="020B0604020202020204" pitchFamily="34" charset="0"/>
              </a:rPr>
              <a:t>With    X-locks </a:t>
            </a:r>
          </a:p>
        </p:txBody>
      </p:sp>
    </p:spTree>
    <p:extLst>
      <p:ext uri="{BB962C8B-B14F-4D97-AF65-F5344CB8AC3E}">
        <p14:creationId xmlns:p14="http://schemas.microsoft.com/office/powerpoint/2010/main" val="2790281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a:extLst>
              <a:ext uri="{FF2B5EF4-FFF2-40B4-BE49-F238E27FC236}">
                <a16:creationId xmlns:a16="http://schemas.microsoft.com/office/drawing/2014/main" id="{6BFD4CA5-337A-42CD-9EDC-DDC0F5D85342}"/>
              </a:ext>
            </a:extLst>
          </p:cNvPr>
          <p:cNvSpPr>
            <a:spLocks noGrp="1" noChangeArrowheads="1"/>
          </p:cNvSpPr>
          <p:nvPr>
            <p:ph type="body" idx="1"/>
          </p:nvPr>
        </p:nvSpPr>
        <p:spPr>
          <a:xfrm>
            <a:off x="613569" y="1141731"/>
            <a:ext cx="4994275" cy="5314950"/>
          </a:xfrm>
        </p:spPr>
        <p:txBody>
          <a:bodyPr/>
          <a:lstStyle/>
          <a:p>
            <a:pPr>
              <a:lnSpc>
                <a:spcPts val="2775"/>
              </a:lnSpc>
              <a:buFontTx/>
              <a:buNone/>
            </a:pPr>
            <a:r>
              <a:rPr lang="en-AU" altLang="en-US" sz="2400" dirty="0">
                <a:latin typeface="Helvetica" panose="020B0604020202020204" pitchFamily="34" charset="0"/>
              </a:rPr>
              <a:t> </a:t>
            </a:r>
            <a:r>
              <a:rPr lang="en-AU" altLang="en-US" sz="2000" dirty="0">
                <a:latin typeface="Helvetica" panose="020B0604020202020204" pitchFamily="34" charset="0"/>
              </a:rPr>
              <a:t>Degree 1: A One degree isolation has no lost updates.</a:t>
            </a:r>
          </a:p>
          <a:p>
            <a:pPr lvl="1">
              <a:lnSpc>
                <a:spcPts val="2775"/>
              </a:lnSpc>
              <a:buFontTx/>
              <a:buNone/>
            </a:pPr>
            <a:r>
              <a:rPr lang="en-AU" altLang="en-US" sz="1800" b="0" i="1" dirty="0">
                <a:latin typeface="Helvetica" panose="020B0604020202020204" pitchFamily="34" charset="0"/>
              </a:rPr>
              <a:t>Lock protocol is two phase with respect to exclusive locks and well formed with respect to writes.</a:t>
            </a:r>
            <a:endParaRPr lang="en-US" altLang="en-US" sz="1800" b="0" i="1" dirty="0">
              <a:latin typeface="Helvetica" panose="020B0604020202020204" pitchFamily="34" charset="0"/>
            </a:endParaRPr>
          </a:p>
          <a:p>
            <a:pPr lvl="1">
              <a:lnSpc>
                <a:spcPts val="2775"/>
              </a:lnSpc>
              <a:buFontTx/>
              <a:buNone/>
            </a:pPr>
            <a:r>
              <a:rPr lang="en-US" altLang="en-US" sz="1800" b="0" dirty="0">
                <a:latin typeface="Helvetica" panose="020B0604020202020204" pitchFamily="34" charset="0"/>
              </a:rPr>
              <a:t>It is sensitive the following conflicts:</a:t>
            </a:r>
          </a:p>
          <a:p>
            <a:pPr lvl="1">
              <a:lnSpc>
                <a:spcPts val="2775"/>
              </a:lnSpc>
              <a:buFontTx/>
              <a:buNone/>
            </a:pPr>
            <a:r>
              <a:rPr lang="en-US" altLang="en-US" sz="1800" b="0" dirty="0">
                <a:latin typeface="Helvetica" panose="020B0604020202020204" pitchFamily="34" charset="0"/>
              </a:rPr>
              <a:t>write-&gt;write;</a:t>
            </a:r>
          </a:p>
          <a:p>
            <a:pPr>
              <a:lnSpc>
                <a:spcPts val="2775"/>
              </a:lnSpc>
              <a:buFontTx/>
              <a:buNone/>
            </a:pPr>
            <a:r>
              <a:rPr lang="en-US" altLang="en-US" sz="2000" dirty="0">
                <a:latin typeface="Helvetica" panose="020B0604020202020204" pitchFamily="34" charset="0"/>
              </a:rPr>
              <a:t> </a:t>
            </a:r>
            <a:r>
              <a:rPr lang="en-AU" altLang="en-US" sz="2000" dirty="0">
                <a:latin typeface="Helvetica" panose="020B0604020202020204" pitchFamily="34" charset="0"/>
              </a:rPr>
              <a:t>Degree 0 : A Zero degree transaction does not overwrite another transactions dirty data if the other transaction is  at least One degree.</a:t>
            </a:r>
          </a:p>
          <a:p>
            <a:pPr lvl="1">
              <a:lnSpc>
                <a:spcPts val="2775"/>
              </a:lnSpc>
              <a:buFontTx/>
              <a:buNone/>
            </a:pPr>
            <a:r>
              <a:rPr lang="en-AU" altLang="en-US" sz="1800" b="0" i="1" dirty="0">
                <a:latin typeface="Helvetica" panose="020B0604020202020204" pitchFamily="34" charset="0"/>
              </a:rPr>
              <a:t>Lock protocol is well-formed with respect to writes.</a:t>
            </a:r>
            <a:endParaRPr lang="en-US" altLang="en-US" sz="1800" b="0" i="1" dirty="0">
              <a:latin typeface="Helvetica" panose="020B0604020202020204" pitchFamily="34" charset="0"/>
            </a:endParaRPr>
          </a:p>
          <a:p>
            <a:pPr lvl="1">
              <a:lnSpc>
                <a:spcPts val="2775"/>
              </a:lnSpc>
              <a:buFontTx/>
              <a:buNone/>
            </a:pPr>
            <a:r>
              <a:rPr lang="en-US" altLang="en-US" sz="1800" b="0" dirty="0">
                <a:latin typeface="Helvetica" panose="020B0604020202020204" pitchFamily="34" charset="0"/>
              </a:rPr>
              <a:t>It ignores all conflicts.</a:t>
            </a:r>
            <a:endParaRPr lang="en-AU" altLang="en-US" sz="1800" b="0" dirty="0">
              <a:latin typeface="Helvetica" panose="020B0604020202020204" pitchFamily="34" charset="0"/>
            </a:endParaRPr>
          </a:p>
          <a:p>
            <a:pPr>
              <a:lnSpc>
                <a:spcPts val="2775"/>
              </a:lnSpc>
              <a:buFontTx/>
              <a:buNone/>
            </a:pPr>
            <a:endParaRPr lang="en-AU" altLang="en-US" sz="2000" dirty="0">
              <a:latin typeface="Helvetica" panose="020B0604020202020204" pitchFamily="34" charset="0"/>
            </a:endParaRPr>
          </a:p>
        </p:txBody>
      </p:sp>
      <p:sp>
        <p:nvSpPr>
          <p:cNvPr id="45059" name="TextBox 4">
            <a:extLst>
              <a:ext uri="{FF2B5EF4-FFF2-40B4-BE49-F238E27FC236}">
                <a16:creationId xmlns:a16="http://schemas.microsoft.com/office/drawing/2014/main" id="{F0A7DF3C-04AF-4B71-B609-033DF8A0BFF4}"/>
              </a:ext>
            </a:extLst>
          </p:cNvPr>
          <p:cNvSpPr txBox="1">
            <a:spLocks noChangeArrowheads="1"/>
          </p:cNvSpPr>
          <p:nvPr/>
        </p:nvSpPr>
        <p:spPr bwMode="auto">
          <a:xfrm>
            <a:off x="6010275" y="919163"/>
            <a:ext cx="2151063" cy="2579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863"/>
              </a:lnSpc>
              <a:buFontTx/>
              <a:buNone/>
            </a:pPr>
            <a:r>
              <a:rPr lang="en-AU" altLang="en-US" sz="1800">
                <a:latin typeface="Helvetica" panose="020B0604020202020204" pitchFamily="34" charset="0"/>
              </a:rPr>
              <a:t>Degree 1</a:t>
            </a:r>
          </a:p>
          <a:p>
            <a:pPr>
              <a:lnSpc>
                <a:spcPts val="1863"/>
              </a:lnSpc>
              <a:buFontTx/>
              <a:buNone/>
            </a:pPr>
            <a:r>
              <a:rPr lang="en-AU" altLang="en-US" sz="1400">
                <a:latin typeface="Helvetica" panose="020B0604020202020204" pitchFamily="34" charset="0"/>
              </a:rPr>
              <a:t>Read(A)</a:t>
            </a:r>
          </a:p>
          <a:p>
            <a:pPr>
              <a:lnSpc>
                <a:spcPts val="1863"/>
              </a:lnSpc>
              <a:buFontTx/>
              <a:buNone/>
            </a:pPr>
            <a:r>
              <a:rPr lang="en-AU" altLang="en-US" sz="1400">
                <a:latin typeface="Helvetica" panose="020B0604020202020204" pitchFamily="34" charset="0"/>
              </a:rPr>
              <a:t>Xlock(C)</a:t>
            </a:r>
          </a:p>
          <a:p>
            <a:pPr>
              <a:lnSpc>
                <a:spcPts val="1863"/>
              </a:lnSpc>
              <a:buFontTx/>
              <a:buNone/>
            </a:pPr>
            <a:r>
              <a:rPr lang="en-AU" altLang="en-US" sz="1400">
                <a:latin typeface="Helvetica" panose="020B0604020202020204" pitchFamily="34" charset="0"/>
              </a:rPr>
              <a:t>Xlock(B)</a:t>
            </a:r>
          </a:p>
          <a:p>
            <a:pPr>
              <a:lnSpc>
                <a:spcPts val="1863"/>
              </a:lnSpc>
              <a:buFontTx/>
              <a:buNone/>
            </a:pPr>
            <a:r>
              <a:rPr lang="en-AU" altLang="en-US" sz="1400">
                <a:latin typeface="Helvetica" panose="020B0604020202020204" pitchFamily="34" charset="0"/>
              </a:rPr>
              <a:t>Write(B)</a:t>
            </a:r>
          </a:p>
          <a:p>
            <a:pPr>
              <a:lnSpc>
                <a:spcPts val="1863"/>
              </a:lnSpc>
              <a:buFontTx/>
              <a:buNone/>
            </a:pPr>
            <a:r>
              <a:rPr lang="en-AU" altLang="en-US" sz="1400">
                <a:latin typeface="Helvetica" panose="020B0604020202020204" pitchFamily="34" charset="0"/>
              </a:rPr>
              <a:t>Read(A)</a:t>
            </a:r>
          </a:p>
          <a:p>
            <a:pPr>
              <a:lnSpc>
                <a:spcPts val="1863"/>
              </a:lnSpc>
              <a:buFontTx/>
              <a:buNone/>
            </a:pPr>
            <a:r>
              <a:rPr lang="en-AU" altLang="en-US" sz="1400">
                <a:latin typeface="Helvetica" panose="020B0604020202020204" pitchFamily="34" charset="0"/>
              </a:rPr>
              <a:t>Write(C)</a:t>
            </a:r>
          </a:p>
          <a:p>
            <a:pPr>
              <a:lnSpc>
                <a:spcPts val="1863"/>
              </a:lnSpc>
              <a:buFontTx/>
              <a:buNone/>
            </a:pPr>
            <a:r>
              <a:rPr lang="en-AU" altLang="en-US" sz="1400">
                <a:latin typeface="Helvetica" panose="020B0604020202020204" pitchFamily="34" charset="0"/>
              </a:rPr>
              <a:t>Unlock(B)</a:t>
            </a:r>
          </a:p>
          <a:p>
            <a:pPr>
              <a:lnSpc>
                <a:spcPts val="1863"/>
              </a:lnSpc>
              <a:buFontTx/>
              <a:buNone/>
            </a:pPr>
            <a:r>
              <a:rPr lang="en-AU" altLang="en-US" sz="1400">
                <a:latin typeface="Helvetica" panose="020B0604020202020204" pitchFamily="34" charset="0"/>
              </a:rPr>
              <a:t>Unlock(C)</a:t>
            </a:r>
          </a:p>
        </p:txBody>
      </p:sp>
      <p:sp>
        <p:nvSpPr>
          <p:cNvPr id="45060" name="TextBox 5">
            <a:extLst>
              <a:ext uri="{FF2B5EF4-FFF2-40B4-BE49-F238E27FC236}">
                <a16:creationId xmlns:a16="http://schemas.microsoft.com/office/drawing/2014/main" id="{46A5FE98-8899-431F-BAD9-751A359BAC59}"/>
              </a:ext>
            </a:extLst>
          </p:cNvPr>
          <p:cNvSpPr txBox="1">
            <a:spLocks noChangeArrowheads="1"/>
          </p:cNvSpPr>
          <p:nvPr/>
        </p:nvSpPr>
        <p:spPr bwMode="auto">
          <a:xfrm>
            <a:off x="6083300" y="3805238"/>
            <a:ext cx="2078038" cy="26924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963"/>
              </a:lnSpc>
              <a:buFontTx/>
              <a:buNone/>
            </a:pPr>
            <a:r>
              <a:rPr lang="en-AU" altLang="en-US" sz="1800">
                <a:latin typeface="Helvetica" panose="020B0604020202020204" pitchFamily="34" charset="0"/>
              </a:rPr>
              <a:t>Degree 0</a:t>
            </a:r>
          </a:p>
          <a:p>
            <a:pPr>
              <a:lnSpc>
                <a:spcPts val="1963"/>
              </a:lnSpc>
              <a:buFontTx/>
              <a:buNone/>
            </a:pPr>
            <a:r>
              <a:rPr lang="en-AU" altLang="en-US" sz="1400">
                <a:latin typeface="Helvetica" panose="020B0604020202020204" pitchFamily="34" charset="0"/>
              </a:rPr>
              <a:t>Read(A)</a:t>
            </a:r>
          </a:p>
          <a:p>
            <a:pPr>
              <a:lnSpc>
                <a:spcPts val="1963"/>
              </a:lnSpc>
              <a:buFontTx/>
              <a:buNone/>
            </a:pPr>
            <a:r>
              <a:rPr lang="en-AU" altLang="en-US" sz="1400">
                <a:latin typeface="Helvetica" panose="020B0604020202020204" pitchFamily="34" charset="0"/>
              </a:rPr>
              <a:t>Xlock(B)</a:t>
            </a:r>
          </a:p>
          <a:p>
            <a:pPr>
              <a:lnSpc>
                <a:spcPts val="1963"/>
              </a:lnSpc>
              <a:buFontTx/>
              <a:buNone/>
            </a:pPr>
            <a:r>
              <a:rPr lang="en-AU" altLang="en-US" sz="1400">
                <a:latin typeface="Helvetica" panose="020B0604020202020204" pitchFamily="34" charset="0"/>
              </a:rPr>
              <a:t>Write(B)</a:t>
            </a:r>
          </a:p>
          <a:p>
            <a:pPr>
              <a:lnSpc>
                <a:spcPts val="1963"/>
              </a:lnSpc>
              <a:buFontTx/>
              <a:buNone/>
            </a:pPr>
            <a:r>
              <a:rPr lang="en-AU" altLang="en-US" sz="1400">
                <a:latin typeface="Helvetica" panose="020B0604020202020204" pitchFamily="34" charset="0"/>
              </a:rPr>
              <a:t>Unlock(B)</a:t>
            </a:r>
          </a:p>
          <a:p>
            <a:pPr>
              <a:lnSpc>
                <a:spcPts val="1963"/>
              </a:lnSpc>
              <a:buFontTx/>
              <a:buNone/>
            </a:pPr>
            <a:r>
              <a:rPr lang="en-AU" altLang="en-US" sz="1400">
                <a:latin typeface="Helvetica" panose="020B0604020202020204" pitchFamily="34" charset="0"/>
              </a:rPr>
              <a:t>Read(A)</a:t>
            </a:r>
          </a:p>
          <a:p>
            <a:pPr>
              <a:lnSpc>
                <a:spcPts val="1963"/>
              </a:lnSpc>
              <a:buFontTx/>
              <a:buNone/>
            </a:pPr>
            <a:r>
              <a:rPr lang="en-AU" altLang="en-US" sz="1400">
                <a:latin typeface="Helvetica" panose="020B0604020202020204" pitchFamily="34" charset="0"/>
              </a:rPr>
              <a:t>Xlock(C)</a:t>
            </a:r>
          </a:p>
          <a:p>
            <a:pPr>
              <a:lnSpc>
                <a:spcPts val="1963"/>
              </a:lnSpc>
              <a:buFontTx/>
              <a:buNone/>
            </a:pPr>
            <a:r>
              <a:rPr lang="en-AU" altLang="en-US" sz="1400">
                <a:latin typeface="Helvetica" panose="020B0604020202020204" pitchFamily="34" charset="0"/>
              </a:rPr>
              <a:t>Write(C)</a:t>
            </a:r>
          </a:p>
          <a:p>
            <a:pPr>
              <a:lnSpc>
                <a:spcPts val="1963"/>
              </a:lnSpc>
              <a:buFontTx/>
              <a:buNone/>
            </a:pPr>
            <a:r>
              <a:rPr lang="en-AU" altLang="en-US" sz="1400">
                <a:latin typeface="Helvetica" panose="020B0604020202020204" pitchFamily="34" charset="0"/>
              </a:rPr>
              <a:t>Unlock(C)</a:t>
            </a:r>
          </a:p>
        </p:txBody>
      </p:sp>
      <p:sp>
        <p:nvSpPr>
          <p:cNvPr id="45061" name="Right Brace 6">
            <a:extLst>
              <a:ext uri="{FF2B5EF4-FFF2-40B4-BE49-F238E27FC236}">
                <a16:creationId xmlns:a16="http://schemas.microsoft.com/office/drawing/2014/main" id="{3CBB09BB-2C2E-4A74-B69B-CB9C2458C23D}"/>
              </a:ext>
            </a:extLst>
          </p:cNvPr>
          <p:cNvSpPr>
            <a:spLocks/>
          </p:cNvSpPr>
          <p:nvPr/>
        </p:nvSpPr>
        <p:spPr bwMode="auto">
          <a:xfrm>
            <a:off x="6848475" y="1630363"/>
            <a:ext cx="179388" cy="384175"/>
          </a:xfrm>
          <a:prstGeom prst="rightBrace">
            <a:avLst>
              <a:gd name="adj1" fmla="val 8289"/>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2" name="TextBox 7">
            <a:extLst>
              <a:ext uri="{FF2B5EF4-FFF2-40B4-BE49-F238E27FC236}">
                <a16:creationId xmlns:a16="http://schemas.microsoft.com/office/drawing/2014/main" id="{694B5CB3-FB31-4C75-8838-C4D860256FD2}"/>
              </a:ext>
            </a:extLst>
          </p:cNvPr>
          <p:cNvSpPr txBox="1">
            <a:spLocks noChangeArrowheads="1"/>
          </p:cNvSpPr>
          <p:nvPr/>
        </p:nvSpPr>
        <p:spPr bwMode="auto">
          <a:xfrm>
            <a:off x="7048500" y="1647825"/>
            <a:ext cx="1000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1800">
                <a:latin typeface="Helvetica" panose="020B0604020202020204" pitchFamily="34" charset="0"/>
              </a:rPr>
              <a:t>Phase1</a:t>
            </a:r>
          </a:p>
        </p:txBody>
      </p:sp>
      <p:sp>
        <p:nvSpPr>
          <p:cNvPr id="45063" name="Right Brace 10">
            <a:extLst>
              <a:ext uri="{FF2B5EF4-FFF2-40B4-BE49-F238E27FC236}">
                <a16:creationId xmlns:a16="http://schemas.microsoft.com/office/drawing/2014/main" id="{04006F87-268C-4ABB-B059-017D33DE58EC}"/>
              </a:ext>
            </a:extLst>
          </p:cNvPr>
          <p:cNvSpPr>
            <a:spLocks/>
          </p:cNvSpPr>
          <p:nvPr/>
        </p:nvSpPr>
        <p:spPr bwMode="auto">
          <a:xfrm>
            <a:off x="6951663" y="3022600"/>
            <a:ext cx="134937" cy="361950"/>
          </a:xfrm>
          <a:prstGeom prst="rightBrace">
            <a:avLst>
              <a:gd name="adj1" fmla="val 8370"/>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4" name="TextBox 11">
            <a:extLst>
              <a:ext uri="{FF2B5EF4-FFF2-40B4-BE49-F238E27FC236}">
                <a16:creationId xmlns:a16="http://schemas.microsoft.com/office/drawing/2014/main" id="{1A7E7E10-C8D2-4D8B-8251-CE70110069D9}"/>
              </a:ext>
            </a:extLst>
          </p:cNvPr>
          <p:cNvSpPr txBox="1">
            <a:spLocks noChangeArrowheads="1"/>
          </p:cNvSpPr>
          <p:nvPr/>
        </p:nvSpPr>
        <p:spPr bwMode="auto">
          <a:xfrm>
            <a:off x="7096125" y="2905125"/>
            <a:ext cx="1000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1800">
                <a:latin typeface="Helvetica" panose="020B0604020202020204" pitchFamily="34" charset="0"/>
              </a:rPr>
              <a:t>Phase2</a:t>
            </a:r>
          </a:p>
        </p:txBody>
      </p:sp>
      <p:sp>
        <p:nvSpPr>
          <p:cNvPr id="45065" name="Right Brace 6">
            <a:extLst>
              <a:ext uri="{FF2B5EF4-FFF2-40B4-BE49-F238E27FC236}">
                <a16:creationId xmlns:a16="http://schemas.microsoft.com/office/drawing/2014/main" id="{C801081D-095F-4840-8503-B815E6A8E93E}"/>
              </a:ext>
            </a:extLst>
          </p:cNvPr>
          <p:cNvSpPr>
            <a:spLocks/>
          </p:cNvSpPr>
          <p:nvPr/>
        </p:nvSpPr>
        <p:spPr bwMode="auto">
          <a:xfrm>
            <a:off x="6992938" y="4597400"/>
            <a:ext cx="238125" cy="592138"/>
          </a:xfrm>
          <a:prstGeom prst="rightBrace">
            <a:avLst>
              <a:gd name="adj1" fmla="val 8289"/>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6" name="Right Brace 6">
            <a:extLst>
              <a:ext uri="{FF2B5EF4-FFF2-40B4-BE49-F238E27FC236}">
                <a16:creationId xmlns:a16="http://schemas.microsoft.com/office/drawing/2014/main" id="{16FD62CB-5500-4476-98A4-045B0A8AB4BB}"/>
              </a:ext>
            </a:extLst>
          </p:cNvPr>
          <p:cNvSpPr>
            <a:spLocks/>
          </p:cNvSpPr>
          <p:nvPr/>
        </p:nvSpPr>
        <p:spPr bwMode="auto">
          <a:xfrm>
            <a:off x="7035800" y="5765800"/>
            <a:ext cx="236538" cy="592138"/>
          </a:xfrm>
          <a:prstGeom prst="rightBrace">
            <a:avLst>
              <a:gd name="adj1" fmla="val 8345"/>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7" name="TextBox 1">
            <a:extLst>
              <a:ext uri="{FF2B5EF4-FFF2-40B4-BE49-F238E27FC236}">
                <a16:creationId xmlns:a16="http://schemas.microsoft.com/office/drawing/2014/main" id="{81DB2DED-3FF5-470E-BE77-15980895BE7B}"/>
              </a:ext>
            </a:extLst>
          </p:cNvPr>
          <p:cNvSpPr txBox="1">
            <a:spLocks noChangeArrowheads="1"/>
          </p:cNvSpPr>
          <p:nvPr/>
        </p:nvSpPr>
        <p:spPr bwMode="auto">
          <a:xfrm>
            <a:off x="7239000" y="4597400"/>
            <a:ext cx="928688" cy="56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Protecting</a:t>
            </a:r>
          </a:p>
          <a:p>
            <a:pPr>
              <a:buFontTx/>
              <a:buNone/>
            </a:pPr>
            <a:r>
              <a:rPr lang="en-US" altLang="en-US" sz="1400"/>
              <a:t> writes</a:t>
            </a:r>
          </a:p>
        </p:txBody>
      </p:sp>
      <p:sp>
        <p:nvSpPr>
          <p:cNvPr id="45068" name="TextBox 13">
            <a:extLst>
              <a:ext uri="{FF2B5EF4-FFF2-40B4-BE49-F238E27FC236}">
                <a16:creationId xmlns:a16="http://schemas.microsoft.com/office/drawing/2014/main" id="{25C53C13-67A3-486F-B17E-2F5B6E00745E}"/>
              </a:ext>
            </a:extLst>
          </p:cNvPr>
          <p:cNvSpPr txBox="1">
            <a:spLocks noChangeArrowheads="1"/>
          </p:cNvSpPr>
          <p:nvPr/>
        </p:nvSpPr>
        <p:spPr bwMode="auto">
          <a:xfrm>
            <a:off x="7239000" y="5757863"/>
            <a:ext cx="928688"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Protecting</a:t>
            </a:r>
          </a:p>
          <a:p>
            <a:pPr>
              <a:buFontTx/>
              <a:buNone/>
            </a:pPr>
            <a:r>
              <a:rPr lang="en-US" altLang="en-US" sz="1400"/>
              <a:t> writes</a:t>
            </a:r>
          </a:p>
        </p:txBody>
      </p:sp>
    </p:spTree>
    <p:extLst>
      <p:ext uri="{BB962C8B-B14F-4D97-AF65-F5344CB8AC3E}">
        <p14:creationId xmlns:p14="http://schemas.microsoft.com/office/powerpoint/2010/main" val="383236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5597D8D-1810-46D1-B43C-A35394890279}"/>
              </a:ext>
            </a:extLst>
          </p:cNvPr>
          <p:cNvSpPr>
            <a:spLocks noGrp="1" noChangeArrowheads="1"/>
          </p:cNvSpPr>
          <p:nvPr>
            <p:ph type="title"/>
          </p:nvPr>
        </p:nvSpPr>
        <p:spPr/>
        <p:txBody>
          <a:bodyPr/>
          <a:lstStyle/>
          <a:p>
            <a:r>
              <a:rPr lang="en-AU" altLang="en-US" dirty="0">
                <a:latin typeface="Helvetica" panose="020B0604020202020204" pitchFamily="34" charset="0"/>
              </a:rPr>
              <a:t>Isolation Concepts – I in ACID</a:t>
            </a:r>
          </a:p>
        </p:txBody>
      </p:sp>
      <p:sp>
        <p:nvSpPr>
          <p:cNvPr id="7171" name="Rectangle 3">
            <a:extLst>
              <a:ext uri="{FF2B5EF4-FFF2-40B4-BE49-F238E27FC236}">
                <a16:creationId xmlns:a16="http://schemas.microsoft.com/office/drawing/2014/main" id="{3EBDE512-1436-4BFC-B365-EFB2DA5F8275}"/>
              </a:ext>
            </a:extLst>
          </p:cNvPr>
          <p:cNvSpPr>
            <a:spLocks noGrp="1" noChangeArrowheads="1"/>
          </p:cNvSpPr>
          <p:nvPr>
            <p:ph type="body" idx="1"/>
          </p:nvPr>
        </p:nvSpPr>
        <p:spPr>
          <a:xfrm>
            <a:off x="525781" y="1318982"/>
            <a:ext cx="8401050" cy="5314950"/>
          </a:xfrm>
        </p:spPr>
        <p:txBody>
          <a:bodyPr/>
          <a:lstStyle/>
          <a:p>
            <a:pPr>
              <a:lnSpc>
                <a:spcPts val="2575"/>
              </a:lnSpc>
            </a:pPr>
            <a:endParaRPr lang="en-AU" altLang="en-US" sz="2400" dirty="0">
              <a:latin typeface="Calibri" panose="020F0502020204030204" pitchFamily="34" charset="0"/>
              <a:cs typeface="Calibri" panose="020F0502020204030204" pitchFamily="34" charset="0"/>
            </a:endParaRPr>
          </a:p>
          <a:p>
            <a:pPr>
              <a:lnSpc>
                <a:spcPts val="2575"/>
              </a:lnSpc>
            </a:pPr>
            <a:r>
              <a:rPr lang="en-AU" altLang="en-US" sz="2400" dirty="0">
                <a:latin typeface="Calibri" panose="020F0502020204030204" pitchFamily="34" charset="0"/>
                <a:cs typeface="Calibri" panose="020F0502020204030204" pitchFamily="34" charset="0"/>
              </a:rPr>
              <a:t>Isolation ensures that concurrent transactions leaves the database in the same state as if the transactions were executed separately. </a:t>
            </a:r>
          </a:p>
          <a:p>
            <a:pPr>
              <a:lnSpc>
                <a:spcPts val="2575"/>
              </a:lnSpc>
            </a:pPr>
            <a:endParaRPr lang="en-AU" altLang="en-US" sz="2400" dirty="0">
              <a:latin typeface="Calibri" panose="020F0502020204030204" pitchFamily="34" charset="0"/>
              <a:cs typeface="Calibri" panose="020F0502020204030204" pitchFamily="34" charset="0"/>
            </a:endParaRPr>
          </a:p>
          <a:p>
            <a:pPr>
              <a:lnSpc>
                <a:spcPts val="2575"/>
              </a:lnSpc>
            </a:pPr>
            <a:r>
              <a:rPr lang="en-AU" altLang="en-US" sz="2400" dirty="0">
                <a:latin typeface="Calibri" panose="020F0502020204030204" pitchFamily="34" charset="0"/>
                <a:cs typeface="Calibri" panose="020F0502020204030204" pitchFamily="34" charset="0"/>
              </a:rPr>
              <a:t>Isolation guarantees consistency, provided each transaction itself is consistent.</a:t>
            </a:r>
          </a:p>
          <a:p>
            <a:pPr>
              <a:lnSpc>
                <a:spcPts val="2575"/>
              </a:lnSpc>
            </a:pPr>
            <a:endParaRPr lang="en-AU" altLang="en-US" b="0" dirty="0">
              <a:solidFill>
                <a:srgbClr val="000000"/>
              </a:solidFill>
              <a:latin typeface="Calibri" panose="020F0502020204030204" pitchFamily="34" charset="0"/>
              <a:cs typeface="Calibri" panose="020F0502020204030204" pitchFamily="34" charset="0"/>
            </a:endParaRPr>
          </a:p>
        </p:txBody>
      </p:sp>
      <p:sp>
        <p:nvSpPr>
          <p:cNvPr id="2" name="Rounded Rectangle 1">
            <a:extLst>
              <a:ext uri="{FF2B5EF4-FFF2-40B4-BE49-F238E27FC236}">
                <a16:creationId xmlns:a16="http://schemas.microsoft.com/office/drawing/2014/main" id="{8D2D0D02-F153-CB41-B8B0-093B1A39FA4E}"/>
              </a:ext>
            </a:extLst>
          </p:cNvPr>
          <p:cNvSpPr/>
          <p:nvPr/>
        </p:nvSpPr>
        <p:spPr>
          <a:xfrm>
            <a:off x="525781" y="1682476"/>
            <a:ext cx="8401050" cy="898438"/>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4745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a:extLst>
              <a:ext uri="{FF2B5EF4-FFF2-40B4-BE49-F238E27FC236}">
                <a16:creationId xmlns:a16="http://schemas.microsoft.com/office/drawing/2014/main" id="{1D01AEC8-F130-6F4D-919F-59A3AE0FA1E6}"/>
              </a:ext>
            </a:extLst>
          </p:cNvPr>
          <p:cNvSpPr txBox="1">
            <a:spLocks/>
          </p:cNvSpPr>
          <p:nvPr/>
        </p:nvSpPr>
        <p:spPr bwMode="auto">
          <a:xfrm>
            <a:off x="790575" y="1855788"/>
            <a:ext cx="3416300" cy="1011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a:t>Task1/Trans/Process/Thread</a:t>
            </a:r>
          </a:p>
          <a:p>
            <a:pPr>
              <a:buFontTx/>
              <a:buNone/>
            </a:pPr>
            <a:r>
              <a:rPr lang="en-US" altLang="en-US" sz="2400"/>
              <a:t>counter = counter +10;</a:t>
            </a:r>
          </a:p>
          <a:p>
            <a:pPr>
              <a:buFontTx/>
              <a:buNone/>
            </a:pPr>
            <a:endParaRPr lang="en-US" altLang="en-US" sz="2400"/>
          </a:p>
        </p:txBody>
      </p:sp>
      <p:sp>
        <p:nvSpPr>
          <p:cNvPr id="8195" name="Content Placeholder 2">
            <a:extLst>
              <a:ext uri="{FF2B5EF4-FFF2-40B4-BE49-F238E27FC236}">
                <a16:creationId xmlns:a16="http://schemas.microsoft.com/office/drawing/2014/main" id="{6BDAD701-3AD8-9147-B21D-49F7FB75719C}"/>
              </a:ext>
            </a:extLst>
          </p:cNvPr>
          <p:cNvSpPr txBox="1">
            <a:spLocks/>
          </p:cNvSpPr>
          <p:nvPr/>
        </p:nvSpPr>
        <p:spPr bwMode="auto">
          <a:xfrm>
            <a:off x="4621213" y="1860550"/>
            <a:ext cx="3825875" cy="10144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400"/>
              <a:t>Task2/Trans/Process/Thread</a:t>
            </a:r>
          </a:p>
          <a:p>
            <a:pPr>
              <a:buFontTx/>
              <a:buNone/>
            </a:pPr>
            <a:r>
              <a:rPr lang="en-US" altLang="en-US" sz="2400"/>
              <a:t>counter = counter +30;</a:t>
            </a:r>
          </a:p>
          <a:p>
            <a:pPr>
              <a:buFontTx/>
              <a:buNone/>
            </a:pPr>
            <a:endParaRPr lang="en-US" altLang="en-US" sz="2400"/>
          </a:p>
        </p:txBody>
      </p:sp>
      <p:sp>
        <p:nvSpPr>
          <p:cNvPr id="8197" name="Content Placeholder 2">
            <a:extLst>
              <a:ext uri="{FF2B5EF4-FFF2-40B4-BE49-F238E27FC236}">
                <a16:creationId xmlns:a16="http://schemas.microsoft.com/office/drawing/2014/main" id="{C0F8B751-4B65-DE40-BCE6-D0AC774AE3A7}"/>
              </a:ext>
            </a:extLst>
          </p:cNvPr>
          <p:cNvSpPr txBox="1">
            <a:spLocks/>
          </p:cNvSpPr>
          <p:nvPr/>
        </p:nvSpPr>
        <p:spPr bwMode="auto">
          <a:xfrm>
            <a:off x="233363" y="3021013"/>
            <a:ext cx="8983662" cy="3678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dirty="0"/>
              <a:t>Task1 and Task2 run concurrently. </a:t>
            </a:r>
          </a:p>
        </p:txBody>
      </p:sp>
      <p:sp>
        <p:nvSpPr>
          <p:cNvPr id="39942" name="TextBox 9">
            <a:extLst>
              <a:ext uri="{FF2B5EF4-FFF2-40B4-BE49-F238E27FC236}">
                <a16:creationId xmlns:a16="http://schemas.microsoft.com/office/drawing/2014/main" id="{B8FCDDBB-6421-0141-88FB-F22029AC9D5E}"/>
              </a:ext>
            </a:extLst>
          </p:cNvPr>
          <p:cNvSpPr txBox="1">
            <a:spLocks noChangeArrowheads="1"/>
          </p:cNvSpPr>
          <p:nvPr/>
        </p:nvSpPr>
        <p:spPr bwMode="auto">
          <a:xfrm>
            <a:off x="233363" y="3511550"/>
            <a:ext cx="2967037"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defRPr kumimoji="1" sz="2400">
                <a:solidFill>
                  <a:srgbClr val="000000"/>
                </a:solidFill>
                <a:latin typeface="Times New Roman" charset="0"/>
                <a:ea typeface="ＭＳ Ｐゴシック" charset="-128"/>
              </a:defRPr>
            </a:lvl1pPr>
            <a:lvl2pPr marL="914400" indent="-514350">
              <a:defRPr kumimoji="1" sz="2400">
                <a:solidFill>
                  <a:srgbClr val="000000"/>
                </a:solidFill>
                <a:latin typeface="Times New Roman" charset="0"/>
                <a:ea typeface="ＭＳ Ｐゴシック" charset="-128"/>
              </a:defRPr>
            </a:lvl2pPr>
            <a:lvl3pPr marL="1143000" indent="-228600">
              <a:defRPr kumimoji="1" sz="2400">
                <a:solidFill>
                  <a:srgbClr val="000000"/>
                </a:solidFill>
                <a:latin typeface="Times New Roman" charset="0"/>
                <a:ea typeface="ＭＳ Ｐゴシック" charset="-128"/>
              </a:defRPr>
            </a:lvl3pPr>
            <a:lvl4pPr marL="1600200" indent="-228600">
              <a:defRPr kumimoji="1" sz="2400">
                <a:solidFill>
                  <a:srgbClr val="000000"/>
                </a:solidFill>
                <a:latin typeface="Times New Roman" charset="0"/>
                <a:ea typeface="ＭＳ Ｐゴシック" charset="-128"/>
              </a:defRPr>
            </a:lvl4pPr>
            <a:lvl5pPr marL="2057400" indent="-228600">
              <a:defRPr kumimoji="1" sz="2400">
                <a:solidFill>
                  <a:srgbClr val="000000"/>
                </a:solidFill>
                <a:latin typeface="Times New Roman" charset="0"/>
                <a:ea typeface="ＭＳ Ｐゴシック" charset="-128"/>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9pPr>
          </a:lstStyle>
          <a:p>
            <a:pPr marL="454950" lvl="1" indent="-342900" algn="ctr">
              <a:spcBef>
                <a:spcPct val="20000"/>
              </a:spcBef>
              <a:buFontTx/>
              <a:buAutoNum type="alphaLcParenR"/>
              <a:defRPr/>
            </a:pPr>
            <a:r>
              <a:rPr lang="en-US" altLang="x-none" sz="1600" dirty="0"/>
              <a:t>counter == 110</a:t>
            </a:r>
          </a:p>
          <a:p>
            <a:pPr marL="112050" lvl="1" indent="0" algn="ctr">
              <a:spcBef>
                <a:spcPct val="20000"/>
              </a:spcBef>
              <a:defRPr/>
            </a:pPr>
            <a:r>
              <a:rPr lang="en-US" altLang="x-none" sz="1600" dirty="0">
                <a:solidFill>
                  <a:srgbClr val="002060"/>
                </a:solidFill>
              </a:rPr>
              <a:t>Sequence</a:t>
            </a:r>
            <a:r>
              <a:rPr lang="en-US" altLang="x-none" sz="1600" dirty="0"/>
              <a:t> of actions</a:t>
            </a:r>
          </a:p>
          <a:p>
            <a:pPr marL="112050" lvl="1" indent="0">
              <a:spcBef>
                <a:spcPct val="20000"/>
              </a:spcBef>
              <a:defRPr/>
            </a:pPr>
            <a:r>
              <a:rPr lang="en-US" altLang="x-none" sz="1600" dirty="0"/>
              <a:t>T1: Reads counter == 100</a:t>
            </a:r>
          </a:p>
          <a:p>
            <a:pPr marL="112050" lvl="1" indent="0">
              <a:spcBef>
                <a:spcPct val="20000"/>
              </a:spcBef>
              <a:defRPr/>
            </a:pPr>
            <a:r>
              <a:rPr lang="en-US" altLang="x-none" sz="1600" dirty="0"/>
              <a:t>T2: Reads counter == 100</a:t>
            </a:r>
          </a:p>
          <a:p>
            <a:pPr marL="112050" lvl="1" indent="0">
              <a:spcBef>
                <a:spcPct val="20000"/>
              </a:spcBef>
              <a:defRPr/>
            </a:pPr>
            <a:r>
              <a:rPr lang="en-US" altLang="x-none" sz="1600" dirty="0"/>
              <a:t>T2: Writes counter == 100+30</a:t>
            </a:r>
          </a:p>
          <a:p>
            <a:pPr marL="112050" lvl="1" indent="0">
              <a:spcBef>
                <a:spcPct val="20000"/>
              </a:spcBef>
              <a:defRPr/>
            </a:pPr>
            <a:r>
              <a:rPr lang="en-US" altLang="x-none" sz="1600" dirty="0"/>
              <a:t>T1: Writes counter == 100+10</a:t>
            </a:r>
          </a:p>
        </p:txBody>
      </p:sp>
      <p:sp>
        <p:nvSpPr>
          <p:cNvPr id="8199" name="TextBox 9">
            <a:extLst>
              <a:ext uri="{FF2B5EF4-FFF2-40B4-BE49-F238E27FC236}">
                <a16:creationId xmlns:a16="http://schemas.microsoft.com/office/drawing/2014/main" id="{ACE3409B-CFFF-2841-8F9D-BDB0B4DE6AC5}"/>
              </a:ext>
            </a:extLst>
          </p:cNvPr>
          <p:cNvSpPr txBox="1">
            <a:spLocks noChangeArrowheads="1"/>
          </p:cNvSpPr>
          <p:nvPr/>
        </p:nvSpPr>
        <p:spPr bwMode="auto">
          <a:xfrm>
            <a:off x="3260725" y="3509963"/>
            <a:ext cx="2840038"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b) counter == 130</a:t>
            </a:r>
          </a:p>
          <a:p>
            <a:pPr lvl="1" algn="ctr">
              <a:buFontTx/>
              <a:buNone/>
            </a:pPr>
            <a:r>
              <a:rPr lang="en-US" altLang="en-US" sz="1600" b="0">
                <a:solidFill>
                  <a:srgbClr val="002060"/>
                </a:solidFill>
              </a:rPr>
              <a:t>Sequence </a:t>
            </a:r>
            <a:r>
              <a:rPr lang="en-US" altLang="en-US" sz="1600" b="0">
                <a:solidFill>
                  <a:srgbClr val="000000"/>
                </a:solidFill>
              </a:rPr>
              <a:t>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T2: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Writes counter == 100+30</a:t>
            </a:r>
          </a:p>
        </p:txBody>
      </p:sp>
      <p:sp>
        <p:nvSpPr>
          <p:cNvPr id="8200" name="TextBox 9">
            <a:extLst>
              <a:ext uri="{FF2B5EF4-FFF2-40B4-BE49-F238E27FC236}">
                <a16:creationId xmlns:a16="http://schemas.microsoft.com/office/drawing/2014/main" id="{D1029E4D-7CF8-E94E-8C53-F0C65B014D2C}"/>
              </a:ext>
            </a:extLst>
          </p:cNvPr>
          <p:cNvSpPr txBox="1">
            <a:spLocks noChangeArrowheads="1"/>
          </p:cNvSpPr>
          <p:nvPr/>
        </p:nvSpPr>
        <p:spPr bwMode="auto">
          <a:xfrm>
            <a:off x="6169025" y="3509963"/>
            <a:ext cx="2840038" cy="1816100"/>
          </a:xfrm>
          <a:prstGeom prst="rect">
            <a:avLst/>
          </a:prstGeom>
          <a:solidFill>
            <a:schemeClr val="accent3">
              <a:lumMod val="40000"/>
              <a:lumOff val="60000"/>
            </a:schemeClr>
          </a:solidFill>
          <a:ln w="9525">
            <a:solidFill>
              <a:srgbClr val="000000"/>
            </a:solidFill>
            <a:miter lim="800000"/>
            <a:headEnd/>
            <a:tailEnd/>
          </a:ln>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c) counter == 140;</a:t>
            </a:r>
          </a:p>
          <a:p>
            <a:pPr lvl="1" algn="ctr">
              <a:buFontTx/>
              <a:buNone/>
            </a:pPr>
            <a:r>
              <a:rPr lang="en-US" altLang="en-US" sz="1600" b="0">
                <a:solidFill>
                  <a:srgbClr val="002060"/>
                </a:solidFill>
              </a:rPr>
              <a:t>Sequence</a:t>
            </a:r>
            <a:r>
              <a:rPr lang="en-US" altLang="en-US" sz="1600" b="0">
                <a:solidFill>
                  <a:srgbClr val="000000"/>
                </a:solidFill>
              </a:rPr>
              <a:t> 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Reads counter == 110</a:t>
            </a:r>
          </a:p>
          <a:p>
            <a:pPr lvl="1">
              <a:buFontTx/>
              <a:buNone/>
            </a:pPr>
            <a:r>
              <a:rPr lang="en-US" altLang="en-US" sz="1600" b="0">
                <a:solidFill>
                  <a:srgbClr val="000000"/>
                </a:solidFill>
              </a:rPr>
              <a:t>T2: Writes counter == 110+30</a:t>
            </a:r>
          </a:p>
        </p:txBody>
      </p:sp>
      <p:cxnSp>
        <p:nvCxnSpPr>
          <p:cNvPr id="8204" name="Straight Arrow Connector 4">
            <a:extLst>
              <a:ext uri="{FF2B5EF4-FFF2-40B4-BE49-F238E27FC236}">
                <a16:creationId xmlns:a16="http://schemas.microsoft.com/office/drawing/2014/main" id="{938C699C-A32F-374E-81B0-A24C1CDA454B}"/>
              </a:ext>
            </a:extLst>
          </p:cNvPr>
          <p:cNvCxnSpPr>
            <a:cxnSpLocks/>
          </p:cNvCxnSpPr>
          <p:nvPr/>
        </p:nvCxnSpPr>
        <p:spPr bwMode="auto">
          <a:xfrm flipV="1">
            <a:off x="1944688" y="6480175"/>
            <a:ext cx="2262187" cy="0"/>
          </a:xfrm>
          <a:prstGeom prst="straightConnector1">
            <a:avLst/>
          </a:prstGeom>
          <a:noFill/>
          <a:ln w="76200" algn="ctr">
            <a:solidFill>
              <a:schemeClr val="bg1"/>
            </a:solidFill>
            <a:round/>
            <a:headEnd/>
            <a:tailEnd type="triangle" w="med" len="med"/>
          </a:ln>
          <a:extLst>
            <a:ext uri="{909E8E84-426E-40DD-AFC4-6F175D3DCCD1}">
              <a14:hiddenFill xmlns:a14="http://schemas.microsoft.com/office/drawing/2010/main">
                <a:noFill/>
              </a14:hiddenFill>
            </a:ext>
          </a:extLst>
        </p:spPr>
      </p:cxnSp>
      <p:sp>
        <p:nvSpPr>
          <p:cNvPr id="18" name="Content Placeholder 2">
            <a:extLst>
              <a:ext uri="{FF2B5EF4-FFF2-40B4-BE49-F238E27FC236}">
                <a16:creationId xmlns:a16="http://schemas.microsoft.com/office/drawing/2014/main" id="{D06F4EC0-0808-0C4F-BC0B-66EBD898867E}"/>
              </a:ext>
            </a:extLst>
          </p:cNvPr>
          <p:cNvSpPr txBox="1">
            <a:spLocks/>
          </p:cNvSpPr>
          <p:nvPr/>
        </p:nvSpPr>
        <p:spPr bwMode="auto">
          <a:xfrm>
            <a:off x="2779713" y="832167"/>
            <a:ext cx="341630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endParaRPr lang="en-US" altLang="en-US" sz="2400" dirty="0"/>
          </a:p>
          <a:p>
            <a:pPr>
              <a:buFontTx/>
              <a:buNone/>
            </a:pPr>
            <a:r>
              <a:rPr lang="en-US" altLang="en-US" sz="2400" dirty="0"/>
              <a:t>  Shared  counter = 100; </a:t>
            </a:r>
          </a:p>
          <a:p>
            <a:pPr>
              <a:buFontTx/>
              <a:buNone/>
            </a:pPr>
            <a:endParaRPr lang="en-US" altLang="en-US" sz="2400" dirty="0"/>
          </a:p>
        </p:txBody>
      </p:sp>
      <p:sp>
        <p:nvSpPr>
          <p:cNvPr id="19" name="Title 2">
            <a:extLst>
              <a:ext uri="{FF2B5EF4-FFF2-40B4-BE49-F238E27FC236}">
                <a16:creationId xmlns:a16="http://schemas.microsoft.com/office/drawing/2014/main" id="{043F3A2B-531B-8742-BFA5-3523EF9C28EE}"/>
              </a:ext>
            </a:extLst>
          </p:cNvPr>
          <p:cNvSpPr>
            <a:spLocks noGrp="1"/>
          </p:cNvSpPr>
          <p:nvPr>
            <p:ph type="title"/>
          </p:nvPr>
        </p:nvSpPr>
        <p:spPr>
          <a:xfrm>
            <a:off x="1273572" y="395066"/>
            <a:ext cx="7520001" cy="887360"/>
          </a:xfrm>
        </p:spPr>
        <p:txBody>
          <a:bodyPr/>
          <a:lstStyle/>
          <a:p>
            <a:r>
              <a:rPr lang="en-US" dirty="0"/>
              <a:t>Isolation – expected output example</a:t>
            </a:r>
          </a:p>
        </p:txBody>
      </p:sp>
      <p:sp>
        <p:nvSpPr>
          <p:cNvPr id="2" name="TextBox 1">
            <a:extLst>
              <a:ext uri="{FF2B5EF4-FFF2-40B4-BE49-F238E27FC236}">
                <a16:creationId xmlns:a16="http://schemas.microsoft.com/office/drawing/2014/main" id="{13247B2B-8ABD-0944-BD94-7AA9A0010265}"/>
              </a:ext>
            </a:extLst>
          </p:cNvPr>
          <p:cNvSpPr txBox="1"/>
          <p:nvPr/>
        </p:nvSpPr>
        <p:spPr>
          <a:xfrm>
            <a:off x="6196013" y="5326063"/>
            <a:ext cx="2813050" cy="923330"/>
          </a:xfrm>
          <a:prstGeom prst="rect">
            <a:avLst/>
          </a:prstGeom>
          <a:noFill/>
          <a:ln>
            <a:solidFill>
              <a:srgbClr val="00B050"/>
            </a:solidFill>
          </a:ln>
        </p:spPr>
        <p:txBody>
          <a:bodyPr wrap="square" rtlCol="0">
            <a:spAutoFit/>
          </a:bodyPr>
          <a:lstStyle/>
          <a:p>
            <a:r>
              <a:rPr lang="en-US" dirty="0"/>
              <a:t>Alternatively, T2 executing before T1 will also have the same state</a:t>
            </a:r>
          </a:p>
        </p:txBody>
      </p:sp>
    </p:spTree>
    <p:extLst>
      <p:ext uri="{BB962C8B-B14F-4D97-AF65-F5344CB8AC3E}">
        <p14:creationId xmlns:p14="http://schemas.microsoft.com/office/powerpoint/2010/main" val="3801019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6ECC1F79-6821-4662-B778-8C145C332EC2}"/>
              </a:ext>
            </a:extLst>
          </p:cNvPr>
          <p:cNvSpPr>
            <a:spLocks noGrp="1" noChangeArrowheads="1"/>
          </p:cNvSpPr>
          <p:nvPr>
            <p:ph type="title"/>
          </p:nvPr>
        </p:nvSpPr>
        <p:spPr/>
        <p:txBody>
          <a:bodyPr/>
          <a:lstStyle/>
          <a:p>
            <a:r>
              <a:rPr lang="en-AU" altLang="en-US">
                <a:latin typeface="Helvetica" panose="020B0604020202020204" pitchFamily="34" charset="0"/>
              </a:rPr>
              <a:t>Isolation Concepts ...</a:t>
            </a:r>
          </a:p>
        </p:txBody>
      </p:sp>
      <p:sp>
        <p:nvSpPr>
          <p:cNvPr id="9219" name="Rectangle 3">
            <a:extLst>
              <a:ext uri="{FF2B5EF4-FFF2-40B4-BE49-F238E27FC236}">
                <a16:creationId xmlns:a16="http://schemas.microsoft.com/office/drawing/2014/main" id="{964AB584-28DC-40B2-9226-0955F7889143}"/>
              </a:ext>
            </a:extLst>
          </p:cNvPr>
          <p:cNvSpPr>
            <a:spLocks noGrp="1" noChangeArrowheads="1"/>
          </p:cNvSpPr>
          <p:nvPr>
            <p:ph type="body" idx="1"/>
          </p:nvPr>
        </p:nvSpPr>
        <p:spPr>
          <a:xfrm>
            <a:off x="326570" y="1532415"/>
            <a:ext cx="8725989" cy="4376944"/>
          </a:xfrm>
        </p:spPr>
        <p:txBody>
          <a:bodyPr/>
          <a:lstStyle/>
          <a:p>
            <a:pPr>
              <a:lnSpc>
                <a:spcPts val="3000"/>
              </a:lnSpc>
            </a:pPr>
            <a:r>
              <a:rPr lang="en-AU" altLang="en-US" sz="2000" dirty="0">
                <a:latin typeface="Helvetica" panose="020B0604020202020204" pitchFamily="34" charset="0"/>
              </a:rPr>
              <a:t>We can achieve isolation by sequentially processing each transaction -  generally not efficient and provides poor response times. </a:t>
            </a:r>
          </a:p>
          <a:p>
            <a:pPr>
              <a:lnSpc>
                <a:spcPts val="3000"/>
              </a:lnSpc>
            </a:pPr>
            <a:r>
              <a:rPr lang="en-AU" altLang="en-US" sz="2000" dirty="0">
                <a:latin typeface="Helvetica" panose="020B0604020202020204" pitchFamily="34" charset="0"/>
              </a:rPr>
              <a:t>We need to run transactions concurrently with the following goals:</a:t>
            </a:r>
          </a:p>
          <a:p>
            <a:pPr lvl="1">
              <a:lnSpc>
                <a:spcPts val="3000"/>
              </a:lnSpc>
            </a:pPr>
            <a:r>
              <a:rPr lang="en-AU" altLang="en-US" sz="2000" b="0" dirty="0">
                <a:solidFill>
                  <a:srgbClr val="000000"/>
                </a:solidFill>
                <a:latin typeface="Helvetica" panose="020B0604020202020204" pitchFamily="34" charset="0"/>
              </a:rPr>
              <a:t>concurrent execution should not cause application programs (transactions) to malfunction.</a:t>
            </a:r>
          </a:p>
          <a:p>
            <a:pPr lvl="1">
              <a:lnSpc>
                <a:spcPts val="3000"/>
              </a:lnSpc>
            </a:pPr>
            <a:r>
              <a:rPr lang="en-AU" altLang="en-US" sz="2000" b="0" dirty="0">
                <a:solidFill>
                  <a:srgbClr val="000000"/>
                </a:solidFill>
                <a:latin typeface="Helvetica" panose="020B0604020202020204" pitchFamily="34" charset="0"/>
              </a:rPr>
              <a:t>Concurrent execution should not have lower throughput or bad response times than serial execution.</a:t>
            </a:r>
          </a:p>
          <a:p>
            <a:pPr>
              <a:lnSpc>
                <a:spcPts val="3000"/>
              </a:lnSpc>
            </a:pPr>
            <a:endParaRPr lang="en-AU" altLang="en-US" sz="2000" dirty="0">
              <a:latin typeface="Helvetica" panose="020B0604020202020204" pitchFamily="34" charset="0"/>
            </a:endParaRPr>
          </a:p>
          <a:p>
            <a:pPr>
              <a:lnSpc>
                <a:spcPts val="3000"/>
              </a:lnSpc>
            </a:pPr>
            <a:r>
              <a:rPr lang="en-AU" altLang="en-US" sz="2000" b="1" dirty="0">
                <a:latin typeface="Helvetica" panose="020B0604020202020204" pitchFamily="34" charset="0"/>
              </a:rPr>
              <a:t>To achieve isolation we need </a:t>
            </a:r>
            <a:r>
              <a:rPr lang="en-AU" altLang="en-US" b="1" dirty="0">
                <a:latin typeface="Helvetica" panose="020B0604020202020204" pitchFamily="34" charset="0"/>
              </a:rPr>
              <a:t>to understand </a:t>
            </a:r>
            <a:r>
              <a:rPr lang="en-AU" altLang="en-US" sz="2000" b="1" dirty="0">
                <a:latin typeface="Helvetica" panose="020B0604020202020204" pitchFamily="34" charset="0"/>
              </a:rPr>
              <a:t>dependency of operations</a:t>
            </a:r>
            <a:endParaRPr lang="en-AU" altLang="en-US" sz="2000" b="1" dirty="0">
              <a:solidFill>
                <a:srgbClr val="000000"/>
              </a:solidFill>
              <a:latin typeface="Helvetica" panose="020B0604020202020204" pitchFamily="34" charset="0"/>
            </a:endParaRPr>
          </a:p>
        </p:txBody>
      </p:sp>
    </p:spTree>
    <p:extLst>
      <p:ext uri="{BB962C8B-B14F-4D97-AF65-F5344CB8AC3E}">
        <p14:creationId xmlns:p14="http://schemas.microsoft.com/office/powerpoint/2010/main" val="342615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1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21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2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5DF5385A-9E60-4F3B-878D-CA9AE5F1A385}"/>
              </a:ext>
            </a:extLst>
          </p:cNvPr>
          <p:cNvSpPr>
            <a:spLocks noGrp="1" noChangeArrowheads="1"/>
          </p:cNvSpPr>
          <p:nvPr>
            <p:ph type="title"/>
          </p:nvPr>
        </p:nvSpPr>
        <p:spPr/>
        <p:txBody>
          <a:bodyPr/>
          <a:lstStyle/>
          <a:p>
            <a:pPr>
              <a:lnSpc>
                <a:spcPts val="1738"/>
              </a:lnSpc>
            </a:pPr>
            <a:r>
              <a:rPr lang="en-AU" altLang="en-US" dirty="0">
                <a:latin typeface="Helvetica" panose="020B0604020202020204" pitchFamily="34" charset="0"/>
              </a:rPr>
              <a:t>Possible dependencies</a:t>
            </a:r>
          </a:p>
        </p:txBody>
      </p:sp>
      <p:pic>
        <p:nvPicPr>
          <p:cNvPr id="5" name="Picture 4" descr="Diagram&#10;&#10;Description automatically generated">
            <a:extLst>
              <a:ext uri="{FF2B5EF4-FFF2-40B4-BE49-F238E27FC236}">
                <a16:creationId xmlns:a16="http://schemas.microsoft.com/office/drawing/2014/main" id="{63D34C3E-F6B8-BC43-BDFA-B30F90C601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62070"/>
            <a:ext cx="9144000" cy="3933859"/>
          </a:xfrm>
          <a:prstGeom prst="rect">
            <a:avLst/>
          </a:prstGeom>
        </p:spPr>
      </p:pic>
    </p:spTree>
    <p:extLst>
      <p:ext uri="{BB962C8B-B14F-4D97-AF65-F5344CB8AC3E}">
        <p14:creationId xmlns:p14="http://schemas.microsoft.com/office/powerpoint/2010/main" val="2089812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72F02057-912D-46EF-8DE6-02CD24174A11}"/>
              </a:ext>
            </a:extLst>
          </p:cNvPr>
          <p:cNvSpPr>
            <a:spLocks noGrp="1" noChangeArrowheads="1"/>
          </p:cNvSpPr>
          <p:nvPr>
            <p:ph type="title"/>
          </p:nvPr>
        </p:nvSpPr>
        <p:spPr>
          <a:xfrm>
            <a:off x="1081087" y="443619"/>
            <a:ext cx="7754938" cy="711200"/>
          </a:xfrm>
        </p:spPr>
        <p:txBody>
          <a:bodyPr/>
          <a:lstStyle/>
          <a:p>
            <a:pPr>
              <a:lnSpc>
                <a:spcPts val="1863"/>
              </a:lnSpc>
            </a:pPr>
            <a:r>
              <a:rPr lang="en-AU" altLang="en-US" sz="2800" dirty="0">
                <a:latin typeface="Helvetica" panose="020B0604020202020204" pitchFamily="34" charset="0"/>
              </a:rPr>
              <a:t> How can we find the dependencies? </a:t>
            </a:r>
          </a:p>
        </p:txBody>
      </p:sp>
      <mc:AlternateContent xmlns:mc="http://schemas.openxmlformats.org/markup-compatibility/2006" xmlns:a14="http://schemas.microsoft.com/office/drawing/2010/main">
        <mc:Choice Requires="a14">
          <p:sp>
            <p:nvSpPr>
              <p:cNvPr id="11267" name="Rectangle 3">
                <a:extLst>
                  <a:ext uri="{FF2B5EF4-FFF2-40B4-BE49-F238E27FC236}">
                    <a16:creationId xmlns:a16="http://schemas.microsoft.com/office/drawing/2014/main" id="{8FC843AB-5A85-43C4-8225-653D62929B8E}"/>
                  </a:ext>
                </a:extLst>
              </p:cNvPr>
              <p:cNvSpPr>
                <a:spLocks noGrp="1" noChangeArrowheads="1"/>
              </p:cNvSpPr>
              <p:nvPr>
                <p:ph type="body" idx="1"/>
              </p:nvPr>
            </p:nvSpPr>
            <p:spPr>
              <a:xfrm>
                <a:off x="296545" y="1269119"/>
                <a:ext cx="8362950" cy="5945187"/>
              </a:xfrm>
            </p:spPr>
            <p:txBody>
              <a:bodyPr/>
              <a:lstStyle/>
              <a:p>
                <a:pPr>
                  <a:lnSpc>
                    <a:spcPts val="2163"/>
                  </a:lnSpc>
                </a:pPr>
                <a:r>
                  <a:rPr lang="en-AU" altLang="en-US" dirty="0">
                    <a:latin typeface="Helvetica" panose="020B0604020202020204" pitchFamily="34" charset="0"/>
                  </a:rPr>
                  <a:t>Given a set of transactions, how  can we determine which transaction depends on which other transaction?</a:t>
                </a:r>
              </a:p>
              <a:p>
                <a:pPr>
                  <a:lnSpc>
                    <a:spcPts val="2163"/>
                  </a:lnSpc>
                </a:pPr>
                <a:endParaRPr lang="en-AU" altLang="en-US" dirty="0">
                  <a:latin typeface="Helvetica" panose="020B0604020202020204" pitchFamily="34" charset="0"/>
                </a:endParaRPr>
              </a:p>
              <a:p>
                <a:pPr>
                  <a:lnSpc>
                    <a:spcPts val="2163"/>
                  </a:lnSpc>
                </a:pPr>
                <a:r>
                  <a:rPr lang="en-AU" altLang="en-US" b="1" dirty="0">
                    <a:latin typeface="Helvetica" panose="020B0604020202020204" pitchFamily="34" charset="0"/>
                  </a:rPr>
                  <a:t>Dependency model</a:t>
                </a:r>
                <a:endParaRPr lang="en-AU" altLang="en-US" dirty="0">
                  <a:latin typeface="Helvetica" panose="020B0604020202020204" pitchFamily="34" charset="0"/>
                </a:endParaRPr>
              </a:p>
              <a:p>
                <a:pPr lvl="1">
                  <a:lnSpc>
                    <a:spcPts val="2163"/>
                  </a:lnSpc>
                  <a:buFontTx/>
                  <a:buNone/>
                </a:pPr>
                <a:r>
                  <a:rPr lang="en-AU" altLang="en-US" i="1" dirty="0" err="1">
                    <a:latin typeface="Helvetica" panose="020B0604020202020204" pitchFamily="34" charset="0"/>
                  </a:rPr>
                  <a:t>I</a:t>
                </a:r>
                <a:r>
                  <a:rPr lang="en-AU" altLang="en-US" i="1" baseline="-25000" dirty="0" err="1">
                    <a:latin typeface="Helvetica" panose="020B0604020202020204" pitchFamily="34" charset="0"/>
                  </a:rPr>
                  <a:t>i</a:t>
                </a:r>
                <a:r>
                  <a:rPr lang="en-AU" altLang="en-US" b="0" dirty="0">
                    <a:latin typeface="Helvetica" panose="020B0604020202020204" pitchFamily="34" charset="0"/>
                  </a:rPr>
                  <a:t> </a:t>
                </a:r>
                <a:r>
                  <a:rPr lang="en-AU" altLang="en-US" dirty="0">
                    <a:latin typeface="Helvetica" panose="020B0604020202020204" pitchFamily="34" charset="0"/>
                  </a:rPr>
                  <a:t>: </a:t>
                </a:r>
                <a:r>
                  <a:rPr lang="en-AU" altLang="en-US" b="0" dirty="0">
                    <a:latin typeface="Helvetica" panose="020B0604020202020204" pitchFamily="34" charset="0"/>
                  </a:rPr>
                  <a:t>set of inputs (objects that are read) of a transaction </a:t>
                </a:r>
                <a:r>
                  <a:rPr lang="en-AU" altLang="en-US" b="0" dirty="0" err="1">
                    <a:latin typeface="Helvetica" panose="020B0604020202020204" pitchFamily="34" charset="0"/>
                  </a:rPr>
                  <a:t>T</a:t>
                </a:r>
                <a:r>
                  <a:rPr lang="en-AU" altLang="en-US" b="0" baseline="-25000" dirty="0" err="1">
                    <a:latin typeface="Helvetica" panose="020B0604020202020204" pitchFamily="34" charset="0"/>
                  </a:rPr>
                  <a:t>i</a:t>
                </a:r>
                <a:r>
                  <a:rPr lang="en-AU" altLang="en-US" b="0" dirty="0">
                    <a:latin typeface="Helvetica" panose="020B0604020202020204" pitchFamily="34" charset="0"/>
                  </a:rPr>
                  <a:t> </a:t>
                </a:r>
              </a:p>
              <a:p>
                <a:pPr lvl="1">
                  <a:lnSpc>
                    <a:spcPts val="2163"/>
                  </a:lnSpc>
                  <a:buFontTx/>
                  <a:buNone/>
                </a:pPr>
                <a:r>
                  <a:rPr lang="en-AU" altLang="en-US" i="1" dirty="0">
                    <a:latin typeface="Helvetica" panose="020B0604020202020204" pitchFamily="34" charset="0"/>
                  </a:rPr>
                  <a:t>O</a:t>
                </a:r>
                <a:r>
                  <a:rPr lang="en-AU" altLang="en-US" i="1" baseline="-25000" dirty="0">
                    <a:latin typeface="Helvetica" panose="020B0604020202020204" pitchFamily="34" charset="0"/>
                  </a:rPr>
                  <a:t>i</a:t>
                </a:r>
                <a:r>
                  <a:rPr lang="en-AU" altLang="en-US" i="1" dirty="0">
                    <a:latin typeface="Helvetica" panose="020B0604020202020204" pitchFamily="34" charset="0"/>
                  </a:rPr>
                  <a:t> : </a:t>
                </a:r>
                <a:r>
                  <a:rPr lang="en-AU" altLang="en-US" dirty="0">
                    <a:latin typeface="Helvetica" panose="020B0604020202020204" pitchFamily="34" charset="0"/>
                  </a:rPr>
                  <a:t>set of outputs (objects that are modified) of a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i</a:t>
                </a:r>
                <a:endParaRPr lang="en-AU" altLang="en-US" baseline="-25000" dirty="0">
                  <a:latin typeface="Helvetica" panose="020B0604020202020204" pitchFamily="34" charset="0"/>
                </a:endParaRPr>
              </a:p>
              <a:p>
                <a:pPr lvl="1">
                  <a:lnSpc>
                    <a:spcPts val="2163"/>
                  </a:lnSpc>
                  <a:buFontTx/>
                  <a:buNone/>
                </a:pPr>
                <a:r>
                  <a:rPr lang="en-AU" altLang="en-US" dirty="0">
                    <a:latin typeface="Helvetica" panose="020B0604020202020204" pitchFamily="34" charset="0"/>
                  </a:rPr>
                  <a:t>Note </a:t>
                </a:r>
                <a:r>
                  <a:rPr lang="en-AU" altLang="en-US" i="1" dirty="0" err="1">
                    <a:latin typeface="Helvetica" panose="020B0604020202020204" pitchFamily="34" charset="0"/>
                  </a:rPr>
                  <a:t>O</a:t>
                </a:r>
                <a:r>
                  <a:rPr lang="en-AU" altLang="en-US" i="1" baseline="-25000" dirty="0" err="1">
                    <a:latin typeface="Helvetica" panose="020B0604020202020204" pitchFamily="34" charset="0"/>
                  </a:rPr>
                  <a:t>j</a:t>
                </a:r>
                <a:r>
                  <a:rPr lang="en-AU" altLang="en-US" i="1" dirty="0">
                    <a:latin typeface="Helvetica" panose="020B0604020202020204" pitchFamily="34" charset="0"/>
                  </a:rPr>
                  <a:t>  and </a:t>
                </a:r>
                <a:r>
                  <a:rPr lang="en-AU" altLang="en-US" i="1" dirty="0" err="1">
                    <a:latin typeface="Helvetica" panose="020B0604020202020204" pitchFamily="34" charset="0"/>
                  </a:rPr>
                  <a:t>I</a:t>
                </a:r>
                <a:r>
                  <a:rPr lang="en-AU" altLang="en-US" i="1" baseline="-25000" dirty="0" err="1">
                    <a:latin typeface="Helvetica" panose="020B0604020202020204" pitchFamily="34" charset="0"/>
                  </a:rPr>
                  <a:t>j</a:t>
                </a:r>
                <a:r>
                  <a:rPr lang="en-AU" altLang="en-US" dirty="0">
                    <a:latin typeface="Helvetica" panose="020B0604020202020204" pitchFamily="34" charset="0"/>
                  </a:rPr>
                  <a:t> are not necessarily disjoint that  is </a:t>
                </a:r>
                <a:r>
                  <a:rPr lang="en-AU" altLang="en-US" i="1" dirty="0" err="1">
                    <a:latin typeface="Helvetica" panose="020B0604020202020204" pitchFamily="34" charset="0"/>
                  </a:rPr>
                  <a:t>O</a:t>
                </a:r>
                <a:r>
                  <a:rPr lang="en-AU" altLang="en-US" i="1" baseline="-25000" dirty="0" err="1">
                    <a:latin typeface="Helvetica" panose="020B0604020202020204" pitchFamily="34" charset="0"/>
                  </a:rPr>
                  <a:t>j</a:t>
                </a:r>
                <a:r>
                  <a:rPr lang="en-AU" altLang="en-US" i="1" baseline="-25000" dirty="0">
                    <a:latin typeface="Helvetica" panose="020B0604020202020204" pitchFamily="34" charset="0"/>
                  </a:rPr>
                  <a:t> </a:t>
                </a:r>
                <a:r>
                  <a:rPr lang="en-AU" altLang="en-US" dirty="0">
                    <a:latin typeface="Arial" panose="020B0604020202020204" pitchFamily="34" charset="0"/>
                  </a:rPr>
                  <a:t>∩</a:t>
                </a:r>
                <a:r>
                  <a:rPr lang="en-AU" altLang="en-US" i="1" baseline="-25000" dirty="0">
                    <a:latin typeface="Helvetica" panose="020B0604020202020204" pitchFamily="34" charset="0"/>
                  </a:rPr>
                  <a:t>  </a:t>
                </a:r>
                <a:r>
                  <a:rPr lang="en-AU" altLang="en-US" i="1" dirty="0" err="1">
                    <a:latin typeface="Helvetica" panose="020B0604020202020204" pitchFamily="34" charset="0"/>
                  </a:rPr>
                  <a:t>I</a:t>
                </a:r>
                <a:r>
                  <a:rPr lang="en-AU" altLang="en-US" i="1" baseline="-25000" dirty="0" err="1">
                    <a:latin typeface="Helvetica" panose="020B0604020202020204" pitchFamily="34" charset="0"/>
                  </a:rPr>
                  <a:t>j</a:t>
                </a:r>
                <a:r>
                  <a:rPr lang="en-AU" altLang="en-US" dirty="0">
                    <a:latin typeface="Helvetica" panose="020B0604020202020204" pitchFamily="34" charset="0"/>
                  </a:rPr>
                  <a:t> </a:t>
                </a:r>
                <a:r>
                  <a:rPr lang="en-AU" altLang="en-US" dirty="0">
                    <a:latin typeface="Andale Mono" pitchFamily="49" charset="0"/>
                  </a:rPr>
                  <a:t>≠</a:t>
                </a:r>
                <a:r>
                  <a:rPr lang="en-AU" altLang="en-US" dirty="0">
                    <a:latin typeface="Hiragino Sans" pitchFamily="34" charset="-128"/>
                    <a:ea typeface="Hiragino Sans" pitchFamily="34" charset="-128"/>
                  </a:rPr>
                  <a:t>∅</a:t>
                </a:r>
              </a:p>
              <a:p>
                <a:pPr lvl="1">
                  <a:lnSpc>
                    <a:spcPts val="2163"/>
                  </a:lnSpc>
                  <a:buFontTx/>
                  <a:buNone/>
                </a:pPr>
                <a:endParaRPr lang="en-AU" altLang="en-US" b="0" dirty="0">
                  <a:latin typeface="Helvetica" panose="020B0604020202020204" pitchFamily="34" charset="0"/>
                </a:endParaRPr>
              </a:p>
              <a:p>
                <a:pPr lvl="1">
                  <a:lnSpc>
                    <a:spcPts val="2163"/>
                  </a:lnSpc>
                  <a:buNone/>
                </a:pPr>
                <a:r>
                  <a:rPr lang="en-AU" altLang="en-US" dirty="0">
                    <a:latin typeface="Helvetica" panose="020B0604020202020204" pitchFamily="34" charset="0"/>
                  </a:rPr>
                  <a:t>Given a set of transactions </a:t>
                </a:r>
                <a14:m>
                  <m:oMath xmlns:m="http://schemas.openxmlformats.org/officeDocument/2006/math">
                    <m:r>
                      <a:rPr lang="en-AU" altLang="en-US" b="0" i="1" smtClean="0">
                        <a:latin typeface="Cambria Math" panose="02040503050406030204" pitchFamily="18" charset="0"/>
                      </a:rPr>
                      <m:t>𝜏</m:t>
                    </m:r>
                  </m:oMath>
                </a14:m>
                <a:r>
                  <a:rPr lang="en-AU" altLang="en-US" dirty="0">
                    <a:latin typeface="Helvetica" panose="020B0604020202020204" pitchFamily="34" charset="0"/>
                  </a:rPr>
                  <a:t> ,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j</a:t>
                </a:r>
                <a:r>
                  <a:rPr lang="en-AU" altLang="en-US" dirty="0">
                    <a:latin typeface="Helvetica" panose="020B0604020202020204" pitchFamily="34" charset="0"/>
                  </a:rPr>
                  <a:t> has no dependency on any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i</a:t>
                </a:r>
                <a:r>
                  <a:rPr lang="en-AU" altLang="en-US" dirty="0">
                    <a:latin typeface="Helvetica" panose="020B0604020202020204" pitchFamily="34" charset="0"/>
                  </a:rPr>
                  <a:t> in </a:t>
                </a:r>
                <a14:m>
                  <m:oMath xmlns:m="http://schemas.openxmlformats.org/officeDocument/2006/math">
                    <m:r>
                      <a:rPr lang="en-AU" altLang="en-US" i="1">
                        <a:latin typeface="Cambria Math" panose="02040503050406030204" pitchFamily="18" charset="0"/>
                      </a:rPr>
                      <m:t>𝜏</m:t>
                    </m:r>
                  </m:oMath>
                </a14:m>
                <a:r>
                  <a:rPr lang="en-AU" altLang="en-US" dirty="0">
                    <a:latin typeface="Helvetica" panose="020B0604020202020204" pitchFamily="34" charset="0"/>
                  </a:rPr>
                  <a:t> if - </a:t>
                </a:r>
                <a:endParaRPr lang="en-AU" altLang="en-US" b="0" dirty="0">
                  <a:latin typeface="Helvetica" panose="020B0604020202020204" pitchFamily="34" charset="0"/>
                </a:endParaRPr>
              </a:p>
              <a:p>
                <a:pPr lvl="1">
                  <a:lnSpc>
                    <a:spcPts val="2163"/>
                  </a:lnSpc>
                  <a:buFontTx/>
                  <a:buNone/>
                </a:pPr>
                <a:r>
                  <a:rPr lang="en-AU" altLang="en-US" b="0" dirty="0">
                    <a:latin typeface="Helvetica" panose="020B0604020202020204" pitchFamily="34" charset="0"/>
                  </a:rPr>
                  <a:t>                   </a:t>
                </a:r>
              </a:p>
              <a:p>
                <a:pPr lvl="1">
                  <a:lnSpc>
                    <a:spcPts val="2163"/>
                  </a:lnSpc>
                  <a:buFontTx/>
                  <a:buNone/>
                </a:pPr>
                <a:endParaRPr lang="en-AU" altLang="en-US" b="0" dirty="0">
                  <a:latin typeface="Helvetica" panose="020B0604020202020204" pitchFamily="34" charset="0"/>
                </a:endParaRPr>
              </a:p>
              <a:p>
                <a:pPr lvl="1">
                  <a:lnSpc>
                    <a:spcPts val="2163"/>
                  </a:lnSpc>
                  <a:buFontTx/>
                  <a:buNone/>
                </a:pPr>
                <a:endParaRPr lang="en-AU" altLang="en-US" b="0" dirty="0">
                  <a:latin typeface="Helvetica" panose="020B0604020202020204" pitchFamily="34" charset="0"/>
                </a:endParaRPr>
              </a:p>
              <a:p>
                <a:pPr lvl="1">
                  <a:lnSpc>
                    <a:spcPts val="2163"/>
                  </a:lnSpc>
                  <a:buFontTx/>
                  <a:buNone/>
                </a:pPr>
                <a:r>
                  <a:rPr lang="en-AU" altLang="en-US" b="0" dirty="0">
                    <a:latin typeface="Helvetica" panose="020B0604020202020204" pitchFamily="34" charset="0"/>
                  </a:rPr>
                  <a:t>This approach cannot be planed ahead as in many situation inputs and outputs may be state dependant/not known in prior.</a:t>
                </a:r>
              </a:p>
              <a:p>
                <a:pPr>
                  <a:lnSpc>
                    <a:spcPts val="2163"/>
                  </a:lnSpc>
                </a:pPr>
                <a:endParaRPr lang="en-AU" altLang="en-US" dirty="0">
                  <a:latin typeface="Helvetica" panose="020B0604020202020204" pitchFamily="34" charset="0"/>
                </a:endParaRPr>
              </a:p>
            </p:txBody>
          </p:sp>
        </mc:Choice>
        <mc:Fallback xmlns="">
          <p:sp>
            <p:nvSpPr>
              <p:cNvPr id="11267" name="Rectangle 3">
                <a:extLst>
                  <a:ext uri="{FF2B5EF4-FFF2-40B4-BE49-F238E27FC236}">
                    <a16:creationId xmlns:a16="http://schemas.microsoft.com/office/drawing/2014/main" id="{8FC843AB-5A85-43C4-8225-653D62929B8E}"/>
                  </a:ext>
                </a:extLst>
              </p:cNvPr>
              <p:cNvSpPr>
                <a:spLocks noGrp="1" noRot="1" noChangeAspect="1" noMove="1" noResize="1" noEditPoints="1" noAdjustHandles="1" noChangeArrowheads="1" noChangeShapeType="1" noTextEdit="1"/>
              </p:cNvSpPr>
              <p:nvPr>
                <p:ph type="body" idx="1"/>
              </p:nvPr>
            </p:nvSpPr>
            <p:spPr>
              <a:xfrm>
                <a:off x="296545" y="1269119"/>
                <a:ext cx="8362950" cy="5945187"/>
              </a:xfrm>
              <a:blipFill>
                <a:blip r:embed="rId4"/>
                <a:stretch>
                  <a:fillRect l="-758" t="-640" r="-455"/>
                </a:stretch>
              </a:blipFill>
            </p:spPr>
            <p:txBody>
              <a:bodyPr/>
              <a:lstStyle/>
              <a:p>
                <a:r>
                  <a:rPr lang="en-US">
                    <a:noFill/>
                  </a:rPr>
                  <a:t> </a:t>
                </a:r>
              </a:p>
            </p:txBody>
          </p:sp>
        </mc:Fallback>
      </mc:AlternateContent>
      <p:graphicFrame>
        <p:nvGraphicFramePr>
          <p:cNvPr id="11268" name="Object 4">
            <a:extLst>
              <a:ext uri="{FF2B5EF4-FFF2-40B4-BE49-F238E27FC236}">
                <a16:creationId xmlns:a16="http://schemas.microsoft.com/office/drawing/2014/main" id="{691E6EF4-CCE1-46C9-99F9-9124BDD5B632}"/>
              </a:ext>
            </a:extLst>
          </p:cNvPr>
          <p:cNvGraphicFramePr>
            <a:graphicFrameLocks noChangeAspect="1"/>
          </p:cNvGraphicFramePr>
          <p:nvPr>
            <p:extLst>
              <p:ext uri="{D42A27DB-BD31-4B8C-83A1-F6EECF244321}">
                <p14:modId xmlns:p14="http://schemas.microsoft.com/office/powerpoint/2010/main" val="672579958"/>
              </p:ext>
            </p:extLst>
          </p:nvPr>
        </p:nvGraphicFramePr>
        <p:xfrm>
          <a:off x="2149793" y="4756062"/>
          <a:ext cx="4306887" cy="600075"/>
        </p:xfrm>
        <a:graphic>
          <a:graphicData uri="http://schemas.openxmlformats.org/presentationml/2006/ole">
            <mc:AlternateContent xmlns:mc="http://schemas.openxmlformats.org/markup-compatibility/2006">
              <mc:Choice xmlns:v="urn:schemas-microsoft-com:vml" Requires="v">
                <p:oleObj name="Equation" r:id="rId5" imgW="2029680" imgH="228240" progId="Equation.3">
                  <p:embed/>
                </p:oleObj>
              </mc:Choice>
              <mc:Fallback>
                <p:oleObj name="Equation" r:id="rId5" imgW="2029680" imgH="228240" progId="Equation.3">
                  <p:embed/>
                  <p:pic>
                    <p:nvPicPr>
                      <p:cNvPr id="11268" name="Object 4">
                        <a:extLst>
                          <a:ext uri="{FF2B5EF4-FFF2-40B4-BE49-F238E27FC236}">
                            <a16:creationId xmlns:a16="http://schemas.microsoft.com/office/drawing/2014/main" id="{691E6EF4-CCE1-46C9-99F9-9124BDD5B6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49793" y="4756062"/>
                        <a:ext cx="4306887"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066841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267">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26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26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26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26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BC05BCAB-9205-49E5-B0DC-53CBABAD5A30}"/>
              </a:ext>
            </a:extLst>
          </p:cNvPr>
          <p:cNvGraphicFramePr>
            <a:graphicFrameLocks noGrp="1"/>
          </p:cNvGraphicFramePr>
          <p:nvPr>
            <p:ph idx="1"/>
            <p:extLst>
              <p:ext uri="{D42A27DB-BD31-4B8C-83A1-F6EECF244321}">
                <p14:modId xmlns:p14="http://schemas.microsoft.com/office/powerpoint/2010/main" val="3023289601"/>
              </p:ext>
            </p:extLst>
          </p:nvPr>
        </p:nvGraphicFramePr>
        <p:xfrm>
          <a:off x="830263" y="1612900"/>
          <a:ext cx="7723187" cy="3954469"/>
        </p:xfrm>
        <a:graphic>
          <a:graphicData uri="http://schemas.openxmlformats.org/drawingml/2006/table">
            <a:tbl>
              <a:tblPr/>
              <a:tblGrid>
                <a:gridCol w="1704975">
                  <a:extLst>
                    <a:ext uri="{9D8B030D-6E8A-4147-A177-3AD203B41FA5}">
                      <a16:colId xmlns:a16="http://schemas.microsoft.com/office/drawing/2014/main" val="20000"/>
                    </a:ext>
                  </a:extLst>
                </a:gridCol>
                <a:gridCol w="1531937">
                  <a:extLst>
                    <a:ext uri="{9D8B030D-6E8A-4147-A177-3AD203B41FA5}">
                      <a16:colId xmlns:a16="http://schemas.microsoft.com/office/drawing/2014/main" val="20001"/>
                    </a:ext>
                  </a:extLst>
                </a:gridCol>
                <a:gridCol w="1525588">
                  <a:extLst>
                    <a:ext uri="{9D8B030D-6E8A-4147-A177-3AD203B41FA5}">
                      <a16:colId xmlns:a16="http://schemas.microsoft.com/office/drawing/2014/main" val="20002"/>
                    </a:ext>
                  </a:extLst>
                </a:gridCol>
                <a:gridCol w="1479550">
                  <a:extLst>
                    <a:ext uri="{9D8B030D-6E8A-4147-A177-3AD203B41FA5}">
                      <a16:colId xmlns:a16="http://schemas.microsoft.com/office/drawing/2014/main" val="20003"/>
                    </a:ext>
                  </a:extLst>
                </a:gridCol>
                <a:gridCol w="1481137">
                  <a:extLst>
                    <a:ext uri="{9D8B030D-6E8A-4147-A177-3AD203B41FA5}">
                      <a16:colId xmlns:a16="http://schemas.microsoft.com/office/drawing/2014/main" val="20004"/>
                    </a:ext>
                  </a:extLst>
                </a:gridCol>
              </a:tblGrid>
              <a:tr h="506409">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chemeClr val="bg2"/>
                          </a:solidFill>
                          <a:effectLst/>
                          <a:latin typeface="Times New Roman" panose="02020603050405020304" pitchFamily="18" charset="0"/>
                          <a:ea typeface="MS PGothic" panose="020B0600070205080204" pitchFamily="34" charset="-128"/>
                        </a:rPr>
                        <a:t>1</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chemeClr val="bg2"/>
                          </a:solidFill>
                          <a:effectLst/>
                          <a:latin typeface="Times New Roman" panose="02020603050405020304" pitchFamily="18" charset="0"/>
                          <a:ea typeface="MS PGothic" panose="020B0600070205080204" pitchFamily="34" charset="-128"/>
                        </a:rPr>
                        <a:t>2</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chemeClr val="bg2"/>
                          </a:solidFill>
                          <a:effectLst/>
                          <a:latin typeface="Times New Roman" panose="02020603050405020304" pitchFamily="18" charset="0"/>
                          <a:ea typeface="MS PGothic" panose="020B0600070205080204" pitchFamily="34" charset="-128"/>
                        </a:rPr>
                        <a:t>3</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chemeClr val="bg2"/>
                          </a:solidFill>
                          <a:effectLst/>
                          <a:latin typeface="Times New Roman" panose="02020603050405020304" pitchFamily="18" charset="0"/>
                          <a:ea typeface="MS PGothic" panose="020B0600070205080204" pitchFamily="34" charset="-128"/>
                        </a:rPr>
                        <a:t>4</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914421">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Trans In ∪ Out</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1</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1</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2</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2</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3</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3</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1"/>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1</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1</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extLst>
                  <a:ext uri="{0D108BD9-81ED-4DB2-BD59-A6C34878D82A}">
                    <a16:rowId xmlns:a16="http://schemas.microsoft.com/office/drawing/2014/main" val="10002"/>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2</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2</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3"/>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3</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3</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extLst>
                  <a:ext uri="{0D108BD9-81ED-4DB2-BD59-A6C34878D82A}">
                    <a16:rowId xmlns:a16="http://schemas.microsoft.com/office/drawing/2014/main" val="10004"/>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4</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5"/>
                  </a:ext>
                </a:extLst>
              </a:tr>
            </a:tbl>
          </a:graphicData>
        </a:graphic>
      </p:graphicFrame>
      <p:graphicFrame>
        <p:nvGraphicFramePr>
          <p:cNvPr id="13358" name="Object 4">
            <a:extLst>
              <a:ext uri="{FF2B5EF4-FFF2-40B4-BE49-F238E27FC236}">
                <a16:creationId xmlns:a16="http://schemas.microsoft.com/office/drawing/2014/main" id="{72D51AA9-2C17-45B1-8CAD-A81C4D0FC596}"/>
              </a:ext>
            </a:extLst>
          </p:cNvPr>
          <p:cNvGraphicFramePr>
            <a:graphicFrameLocks noChangeAspect="1"/>
          </p:cNvGraphicFramePr>
          <p:nvPr/>
        </p:nvGraphicFramePr>
        <p:xfrm>
          <a:off x="1751013" y="515938"/>
          <a:ext cx="4960937" cy="619125"/>
        </p:xfrm>
        <a:graphic>
          <a:graphicData uri="http://schemas.openxmlformats.org/presentationml/2006/ole">
            <mc:AlternateContent xmlns:mc="http://schemas.openxmlformats.org/markup-compatibility/2006">
              <mc:Choice xmlns:v="urn:schemas-microsoft-com:vml" Requires="v">
                <p:oleObj name="Equation" r:id="rId2" imgW="2029680" imgH="228240" progId="Equation.3">
                  <p:embed/>
                </p:oleObj>
              </mc:Choice>
              <mc:Fallback>
                <p:oleObj name="Equation" r:id="rId2" imgW="2029680" imgH="228240" progId="Equation.3">
                  <p:embed/>
                  <p:pic>
                    <p:nvPicPr>
                      <p:cNvPr id="13358" name="Object 4">
                        <a:extLst>
                          <a:ext uri="{FF2B5EF4-FFF2-40B4-BE49-F238E27FC236}">
                            <a16:creationId xmlns:a16="http://schemas.microsoft.com/office/drawing/2014/main" id="{72D51AA9-2C17-45B1-8CAD-A81C4D0FC5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1013" y="515938"/>
                        <a:ext cx="4960937" cy="619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2536494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72F01-98E2-244C-A1DE-B1CC4CE5D2CA}"/>
              </a:ext>
            </a:extLst>
          </p:cNvPr>
          <p:cNvSpPr>
            <a:spLocks noGrp="1"/>
          </p:cNvSpPr>
          <p:nvPr>
            <p:ph type="title"/>
          </p:nvPr>
        </p:nvSpPr>
        <p:spPr/>
        <p:txBody>
          <a:bodyPr/>
          <a:lstStyle/>
          <a:p>
            <a:endParaRPr lang="en-US" dirty="0"/>
          </a:p>
        </p:txBody>
      </p:sp>
      <p:pic>
        <p:nvPicPr>
          <p:cNvPr id="6" name="Content Placeholder 5">
            <a:extLst>
              <a:ext uri="{FF2B5EF4-FFF2-40B4-BE49-F238E27FC236}">
                <a16:creationId xmlns:a16="http://schemas.microsoft.com/office/drawing/2014/main" id="{22A80044-9487-AA47-B5C7-17DA4C77E9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153" y="2247314"/>
            <a:ext cx="8489693" cy="2975163"/>
          </a:xfrm>
        </p:spPr>
      </p:pic>
      <p:sp>
        <p:nvSpPr>
          <p:cNvPr id="7" name="TextBox 6">
            <a:extLst>
              <a:ext uri="{FF2B5EF4-FFF2-40B4-BE49-F238E27FC236}">
                <a16:creationId xmlns:a16="http://schemas.microsoft.com/office/drawing/2014/main" id="{DEA53D7F-37F3-AD4C-B2CA-3AFC780F4C2E}"/>
              </a:ext>
            </a:extLst>
          </p:cNvPr>
          <p:cNvSpPr txBox="1"/>
          <p:nvPr/>
        </p:nvSpPr>
        <p:spPr>
          <a:xfrm>
            <a:off x="5426906" y="4991644"/>
            <a:ext cx="4427815" cy="461665"/>
          </a:xfrm>
          <a:prstGeom prst="rect">
            <a:avLst/>
          </a:prstGeom>
          <a:noFill/>
          <a:ln>
            <a:noFill/>
          </a:ln>
        </p:spPr>
        <p:txBody>
          <a:bodyPr wrap="none" rtlCol="0">
            <a:spAutoFit/>
          </a:bodyPr>
          <a:lstStyle/>
          <a:p>
            <a:r>
              <a:rPr lang="en-US" dirty="0"/>
              <a:t>Fig 7.1 in the main reference book</a:t>
            </a:r>
          </a:p>
        </p:txBody>
      </p:sp>
      <p:sp>
        <p:nvSpPr>
          <p:cNvPr id="5" name="Rectangle 3">
            <a:extLst>
              <a:ext uri="{FF2B5EF4-FFF2-40B4-BE49-F238E27FC236}">
                <a16:creationId xmlns:a16="http://schemas.microsoft.com/office/drawing/2014/main" id="{E054FAB0-E9CE-744D-9D52-841EE964D0F5}"/>
              </a:ext>
            </a:extLst>
          </p:cNvPr>
          <p:cNvSpPr txBox="1">
            <a:spLocks noChangeArrowheads="1"/>
          </p:cNvSpPr>
          <p:nvPr/>
        </p:nvSpPr>
        <p:spPr>
          <a:xfrm>
            <a:off x="307975" y="1154819"/>
            <a:ext cx="8362950" cy="5945187"/>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a:lnSpc>
                <a:spcPts val="2163"/>
              </a:lnSpc>
            </a:pPr>
            <a:endParaRPr lang="en-AU" altLang="en-US" dirty="0">
              <a:latin typeface="Helvetica" panose="020B0604020202020204" pitchFamily="34" charset="0"/>
            </a:endParaRPr>
          </a:p>
          <a:p>
            <a:pPr>
              <a:lnSpc>
                <a:spcPts val="2163"/>
              </a:lnSpc>
            </a:pPr>
            <a:r>
              <a:rPr lang="en-AU" altLang="en-US" dirty="0">
                <a:latin typeface="Helvetica" panose="020B0604020202020204" pitchFamily="34" charset="0"/>
              </a:rPr>
              <a:t>If the inputs and outputs of the concurrent transactions are not disjoint, the following dependencies can occurs – </a:t>
            </a: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r>
              <a:rPr lang="en-AU" altLang="en-US" b="1" dirty="0">
                <a:latin typeface="Helvetica" panose="020B0604020202020204" pitchFamily="34" charset="0"/>
              </a:rPr>
              <a:t>Read-Read dependency do not affect isolation</a:t>
            </a:r>
          </a:p>
        </p:txBody>
      </p:sp>
    </p:spTree>
    <p:extLst>
      <p:ext uri="{BB962C8B-B14F-4D97-AF65-F5344CB8AC3E}">
        <p14:creationId xmlns:p14="http://schemas.microsoft.com/office/powerpoint/2010/main" val="345493416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2808BBE-B09E-4051-BDC7-5E4C9BD7B3C0}">
  <ds:schemaRefs>
    <ds:schemaRef ds:uri="http://schemas.microsoft.com/sharepoint/v3/contenttype/forms"/>
  </ds:schemaRefs>
</ds:datastoreItem>
</file>

<file path=customXml/itemProps2.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07807C-512F-477E-9759-255DD4FFE893}">
  <ds:schemaRefs>
    <ds:schemaRef ds:uri="http://schemas.microsoft.com/office/2006/metadata/properties"/>
    <ds:schemaRef ds:uri="http://www.w3.org/XML/1998/namespace"/>
    <ds:schemaRef ds:uri="http://purl.org/dc/terms/"/>
    <ds:schemaRef ds:uri="http://schemas.openxmlformats.org/package/2006/metadata/core-properties"/>
    <ds:schemaRef ds:uri="http://purl.org/dc/elements/1.1/"/>
    <ds:schemaRef ds:uri="http://schemas.microsoft.com/office/2006/documentManagement/types"/>
    <ds:schemaRef ds:uri="42c67906-633c-464e-8a7c-44fa02feb595"/>
    <ds:schemaRef ds:uri="http://schemas.microsoft.com/office/infopath/2007/PartnerControls"/>
    <ds:schemaRef ds:uri="149c9475-b3c6-4a4d-b863-18cafd376046"/>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11522</TotalTime>
  <Words>2669</Words>
  <Application>Microsoft Macintosh PowerPoint</Application>
  <PresentationFormat>On-screen Show (4:3)</PresentationFormat>
  <Paragraphs>419</Paragraphs>
  <Slides>26</Slides>
  <Notes>21</Notes>
  <HiddenSlides>0</HiddenSlides>
  <MMClips>0</MMClips>
  <ScaleCrop>false</ScaleCrop>
  <HeadingPairs>
    <vt:vector size="8" baseType="variant">
      <vt:variant>
        <vt:lpstr>Fonts Used</vt:lpstr>
      </vt:variant>
      <vt:variant>
        <vt:i4>9</vt:i4>
      </vt:variant>
      <vt:variant>
        <vt:lpstr>Theme</vt:lpstr>
      </vt:variant>
      <vt:variant>
        <vt:i4>3</vt:i4>
      </vt:variant>
      <vt:variant>
        <vt:lpstr>Embedded OLE Servers</vt:lpstr>
      </vt:variant>
      <vt:variant>
        <vt:i4>1</vt:i4>
      </vt:variant>
      <vt:variant>
        <vt:lpstr>Slide Titles</vt:lpstr>
      </vt:variant>
      <vt:variant>
        <vt:i4>26</vt:i4>
      </vt:variant>
    </vt:vector>
  </HeadingPairs>
  <TitlesOfParts>
    <vt:vector size="39" baseType="lpstr">
      <vt:lpstr>Hiragino Sans</vt:lpstr>
      <vt:lpstr>ＭＳ Ｐゴシック</vt:lpstr>
      <vt:lpstr>Andale Mono</vt:lpstr>
      <vt:lpstr>Arial</vt:lpstr>
      <vt:lpstr>Calibri</vt:lpstr>
      <vt:lpstr>Cambria Math</vt:lpstr>
      <vt:lpstr>Georgia</vt:lpstr>
      <vt:lpstr>Helvetica</vt:lpstr>
      <vt:lpstr>Times New Roman</vt:lpstr>
      <vt:lpstr>University of Melbourne</vt:lpstr>
      <vt:lpstr>University of Melbourne Patterns</vt:lpstr>
      <vt:lpstr>University of Melbourne-Layout B</vt:lpstr>
      <vt:lpstr>Equation</vt:lpstr>
      <vt:lpstr>PowerPoint Presentation</vt:lpstr>
      <vt:lpstr>What we have seen in previous lecture</vt:lpstr>
      <vt:lpstr>Isolation Concepts – I in ACID</vt:lpstr>
      <vt:lpstr>Isolation – expected output example</vt:lpstr>
      <vt:lpstr>Isolation Concepts ...</vt:lpstr>
      <vt:lpstr>Possible dependencies</vt:lpstr>
      <vt:lpstr> How can we find the dependencies? </vt:lpstr>
      <vt:lpstr>PowerPoint Presentation</vt:lpstr>
      <vt:lpstr>PowerPoint Presentation</vt:lpstr>
      <vt:lpstr>Dependencies</vt:lpstr>
      <vt:lpstr>Formal definition of dependency</vt:lpstr>
      <vt:lpstr>Dependency relations</vt:lpstr>
      <vt:lpstr>Dependency relations - equivalence </vt:lpstr>
      <vt:lpstr>Dependency relations - equivalence </vt:lpstr>
      <vt:lpstr>Isolated history</vt:lpstr>
      <vt:lpstr>Isolation Concepts ...</vt:lpstr>
      <vt:lpstr>PowerPoint Presentation</vt:lpstr>
      <vt:lpstr>To grant lock or not to…</vt:lpstr>
      <vt:lpstr>When to use what type of lock</vt:lpstr>
      <vt:lpstr>Isolation Concepts ...</vt:lpstr>
      <vt:lpstr>Isolation Concepts ...</vt:lpstr>
      <vt:lpstr>Isolation Concepts ...</vt:lpstr>
      <vt:lpstr>Isolation Theorems</vt:lpstr>
      <vt:lpstr>Isolation Theorems</vt:lpstr>
      <vt:lpstr>Degrees of Isolation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113</cp:revision>
  <dcterms:created xsi:type="dcterms:W3CDTF">2020-12-03T11:09:26Z</dcterms:created>
  <dcterms:modified xsi:type="dcterms:W3CDTF">2024-08-21T04:40:56Z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